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79" r:id="rId4"/>
    <p:sldId id="280" r:id="rId5"/>
    <p:sldId id="282" r:id="rId6"/>
    <p:sldId id="296" r:id="rId7"/>
    <p:sldId id="297" r:id="rId8"/>
    <p:sldId id="304" r:id="rId9"/>
    <p:sldId id="305" r:id="rId10"/>
    <p:sldId id="301" r:id="rId11"/>
    <p:sldId id="302" r:id="rId12"/>
    <p:sldId id="298" r:id="rId13"/>
    <p:sldId id="300" r:id="rId14"/>
    <p:sldId id="295" r:id="rId15"/>
    <p:sldId id="285" r:id="rId16"/>
    <p:sldId id="290" r:id="rId17"/>
    <p:sldId id="291" r:id="rId18"/>
    <p:sldId id="289" r:id="rId19"/>
    <p:sldId id="286" r:id="rId20"/>
    <p:sldId id="287" r:id="rId21"/>
    <p:sldId id="288" r:id="rId22"/>
    <p:sldId id="303" r:id="rId23"/>
    <p:sldId id="299" r:id="rId24"/>
    <p:sldId id="271" r:id="rId25"/>
  </p:sldIdLst>
  <p:sldSz cx="12192000" cy="6858000"/>
  <p:notesSz cx="6888163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ser, Alexandra" initials="GA" lastIdx="3" clrIdx="0">
    <p:extLst>
      <p:ext uri="{19B8F6BF-5375-455C-9EA6-DF929625EA0E}">
        <p15:presenceInfo xmlns:p15="http://schemas.microsoft.com/office/powerpoint/2012/main" userId="Greser, Alexand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A3A3"/>
    <a:srgbClr val="FFB9B9"/>
    <a:srgbClr val="FF7575"/>
    <a:srgbClr val="FF99CC"/>
    <a:srgbClr val="FF7C80"/>
    <a:srgbClr val="EF745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20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9879C8-CEBF-411F-83B7-B031BC7ECE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518B2D9-0E75-4DB3-9530-69018F82A214}">
      <dgm:prSet phldrT="[Text]"/>
      <dgm:spPr/>
      <dgm:t>
        <a:bodyPr/>
        <a:lstStyle/>
        <a:p>
          <a:r>
            <a:rPr lang="de-DE" b="1" dirty="0" smtClean="0">
              <a:solidFill>
                <a:schemeClr val="bg1"/>
              </a:solidFill>
              <a:cs typeface="Arial" panose="020B0604020202020204" pitchFamily="34" charset="0"/>
            </a:rPr>
            <a:t>Teilprojekt a) (RKI)</a:t>
          </a:r>
        </a:p>
        <a:p>
          <a:r>
            <a:rPr lang="de-DE" dirty="0" smtClean="0">
              <a:solidFill>
                <a:schemeClr val="bg1"/>
              </a:solidFill>
              <a:cs typeface="Arial" panose="020B0604020202020204" pitchFamily="34" charset="0"/>
            </a:rPr>
            <a:t>Deutschlandweite Erhebung und Darstellung der aktuellen Erreger- und  Resistenzsituation beim unkomplizierten Harnwegsinfekt (HWI) in fünf Regionen (3500 Urinproben), Ergebnisse stehen Ihnen im Quartal 2/2021 zur Verfügung</a:t>
          </a:r>
          <a:endParaRPr lang="de-DE" dirty="0">
            <a:solidFill>
              <a:schemeClr val="bg1"/>
            </a:solidFill>
          </a:endParaRPr>
        </a:p>
      </dgm:t>
    </dgm:pt>
    <dgm:pt modelId="{7B2794BC-18ED-4E96-A60F-3E69470366D3}" type="parTrans" cxnId="{DD4084F2-C023-49AF-A2D2-D5EAE8E123A8}">
      <dgm:prSet/>
      <dgm:spPr/>
      <dgm:t>
        <a:bodyPr/>
        <a:lstStyle/>
        <a:p>
          <a:endParaRPr lang="de-DE"/>
        </a:p>
      </dgm:t>
    </dgm:pt>
    <dgm:pt modelId="{F44032B1-7FDF-4D49-A89F-C571C1C50095}" type="sibTrans" cxnId="{DD4084F2-C023-49AF-A2D2-D5EAE8E123A8}">
      <dgm:prSet/>
      <dgm:spPr/>
      <dgm:t>
        <a:bodyPr/>
        <a:lstStyle/>
        <a:p>
          <a:endParaRPr lang="de-DE"/>
        </a:p>
      </dgm:t>
    </dgm:pt>
    <dgm:pt modelId="{8252B0F4-6E31-424D-A425-F79E8F82A728}">
      <dgm:prSet phldrT="[Text]"/>
      <dgm:spPr/>
      <dgm:t>
        <a:bodyPr/>
        <a:lstStyle/>
        <a:p>
          <a:r>
            <a:rPr lang="de-DE" b="1" dirty="0" smtClean="0"/>
            <a:t>Teilprojekt c) (Institut für Allgemeinmedizin Jena) </a:t>
          </a:r>
        </a:p>
        <a:p>
          <a:r>
            <a:rPr lang="de-DE" dirty="0" smtClean="0">
              <a:solidFill>
                <a:schemeClr val="bg1"/>
              </a:solidFill>
              <a:cs typeface="Arial" panose="020B0604020202020204" pitchFamily="34" charset="0"/>
            </a:rPr>
            <a:t>Begleitende Prozessanalyse der technischen Umsetzbarkeit und Akzeptanz</a:t>
          </a:r>
          <a:endParaRPr lang="de-DE" dirty="0">
            <a:solidFill>
              <a:schemeClr val="bg1"/>
            </a:solidFill>
          </a:endParaRPr>
        </a:p>
      </dgm:t>
    </dgm:pt>
    <dgm:pt modelId="{42904E74-EE20-4391-B16D-EB9BDDB22F1A}" type="parTrans" cxnId="{7054D982-6D41-492F-B7E3-D5CE9DBE51DB}">
      <dgm:prSet/>
      <dgm:spPr/>
      <dgm:t>
        <a:bodyPr/>
        <a:lstStyle/>
        <a:p>
          <a:endParaRPr lang="de-DE"/>
        </a:p>
      </dgm:t>
    </dgm:pt>
    <dgm:pt modelId="{C3603397-86F7-477F-828C-FFBB71AE1256}" type="sibTrans" cxnId="{7054D982-6D41-492F-B7E3-D5CE9DBE51DB}">
      <dgm:prSet/>
      <dgm:spPr/>
      <dgm:t>
        <a:bodyPr/>
        <a:lstStyle/>
        <a:p>
          <a:endParaRPr lang="de-DE"/>
        </a:p>
      </dgm:t>
    </dgm:pt>
    <dgm:pt modelId="{42963A37-6C5B-41ED-ADC2-5D7CBE5E8FE1}">
      <dgm:prSet/>
      <dgm:spPr/>
      <dgm:t>
        <a:bodyPr/>
        <a:lstStyle/>
        <a:p>
          <a:r>
            <a:rPr lang="de-DE" b="1" dirty="0" smtClean="0">
              <a:solidFill>
                <a:schemeClr val="bg1"/>
              </a:solidFill>
              <a:cs typeface="Arial" panose="020B0604020202020204" pitchFamily="34" charset="0"/>
            </a:rPr>
            <a:t>Teilprojekt b) (Kontroll-und Interventionspraxen)             </a:t>
          </a:r>
        </a:p>
        <a:p>
          <a:r>
            <a:rPr lang="de-DE" dirty="0" smtClean="0">
              <a:solidFill>
                <a:schemeClr val="bg1"/>
              </a:solidFill>
              <a:cs typeface="Arial" panose="020B0604020202020204" pitchFamily="34" charset="0"/>
            </a:rPr>
            <a:t>Multimodale Intervention mit der Implementierung von Leitlinienempfehlungen in der Praxis,                     01.04.2021 – 31.03.2022 (Dauer 1 Jahr)</a:t>
          </a:r>
        </a:p>
      </dgm:t>
    </dgm:pt>
    <dgm:pt modelId="{E61AB5CF-DDCE-4FB6-8CC7-5F675315EAAE}" type="parTrans" cxnId="{4876A9B4-CBE1-4F72-AE8B-190F0CC3EE1F}">
      <dgm:prSet/>
      <dgm:spPr/>
      <dgm:t>
        <a:bodyPr/>
        <a:lstStyle/>
        <a:p>
          <a:endParaRPr lang="de-DE"/>
        </a:p>
      </dgm:t>
    </dgm:pt>
    <dgm:pt modelId="{78D55277-D1B2-45B0-9EE8-EDBF67EB17FD}" type="sibTrans" cxnId="{4876A9B4-CBE1-4F72-AE8B-190F0CC3EE1F}">
      <dgm:prSet/>
      <dgm:spPr/>
      <dgm:t>
        <a:bodyPr/>
        <a:lstStyle/>
        <a:p>
          <a:endParaRPr lang="de-DE"/>
        </a:p>
      </dgm:t>
    </dgm:pt>
    <dgm:pt modelId="{E53CD2F2-47F9-4E27-965A-30FECA4B6F12}" type="pres">
      <dgm:prSet presAssocID="{379879C8-CEBF-411F-83B7-B031BC7ECE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C1BDEBF-E8DF-49FA-9E8D-DBE076BFB81F}" type="pres">
      <dgm:prSet presAssocID="{379879C8-CEBF-411F-83B7-B031BC7ECE8B}" presName="dummyMaxCanvas" presStyleCnt="0">
        <dgm:presLayoutVars/>
      </dgm:prSet>
      <dgm:spPr/>
    </dgm:pt>
    <dgm:pt modelId="{BBA2A615-6916-4F75-A6F7-FB7C01580EC6}" type="pres">
      <dgm:prSet presAssocID="{379879C8-CEBF-411F-83B7-B031BC7ECE8B}" presName="ThreeNodes_1" presStyleLbl="node1" presStyleIdx="0" presStyleCnt="3" custLinFactNeighborX="-153" custLinFactNeighborY="-543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24210BD-D94F-4699-8E2B-D364810868BB}" type="pres">
      <dgm:prSet presAssocID="{379879C8-CEBF-411F-83B7-B031BC7ECE8B}" presName="ThreeNodes_2" presStyleLbl="node1" presStyleIdx="1" presStyleCnt="3" custLinFactNeighborX="613" custLinFactNeighborY="-68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AC73831-7B9A-4DC4-8E98-FF91B48A2667}" type="pres">
      <dgm:prSet presAssocID="{379879C8-CEBF-411F-83B7-B031BC7ECE8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30658C-031E-4331-97B2-DD0F78D732D5}" type="pres">
      <dgm:prSet presAssocID="{379879C8-CEBF-411F-83B7-B031BC7ECE8B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74ED5EC-7C97-4290-A567-201E122F5347}" type="pres">
      <dgm:prSet presAssocID="{379879C8-CEBF-411F-83B7-B031BC7ECE8B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B5D4E00-23F1-42EC-A14D-66EE890C0C04}" type="pres">
      <dgm:prSet presAssocID="{379879C8-CEBF-411F-83B7-B031BC7ECE8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C6FFF67-FB62-4690-B3B3-C1ABA343BDCA}" type="pres">
      <dgm:prSet presAssocID="{379879C8-CEBF-411F-83B7-B031BC7ECE8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1D500D-E5B4-4872-A10E-00A0BB39A0D2}" type="pres">
      <dgm:prSet presAssocID="{379879C8-CEBF-411F-83B7-B031BC7ECE8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B83E5C4-3D45-4886-9693-AA12788ECE1F}" type="presOf" srcId="{78D55277-D1B2-45B0-9EE8-EDBF67EB17FD}" destId="{174ED5EC-7C97-4290-A567-201E122F5347}" srcOrd="0" destOrd="0" presId="urn:microsoft.com/office/officeart/2005/8/layout/vProcess5"/>
    <dgm:cxn modelId="{5CED13B6-6E50-4528-9637-5073D30AF63E}" type="presOf" srcId="{8518B2D9-0E75-4DB3-9530-69018F82A214}" destId="{BBA2A615-6916-4F75-A6F7-FB7C01580EC6}" srcOrd="0" destOrd="0" presId="urn:microsoft.com/office/officeart/2005/8/layout/vProcess5"/>
    <dgm:cxn modelId="{DFD1DEF4-BDB8-4A50-BE69-286C1B043ED3}" type="presOf" srcId="{42963A37-6C5B-41ED-ADC2-5D7CBE5E8FE1}" destId="{9C6FFF67-FB62-4690-B3B3-C1ABA343BDCA}" srcOrd="1" destOrd="0" presId="urn:microsoft.com/office/officeart/2005/8/layout/vProcess5"/>
    <dgm:cxn modelId="{DD4084F2-C023-49AF-A2D2-D5EAE8E123A8}" srcId="{379879C8-CEBF-411F-83B7-B031BC7ECE8B}" destId="{8518B2D9-0E75-4DB3-9530-69018F82A214}" srcOrd="0" destOrd="0" parTransId="{7B2794BC-18ED-4E96-A60F-3E69470366D3}" sibTransId="{F44032B1-7FDF-4D49-A89F-C571C1C50095}"/>
    <dgm:cxn modelId="{739DAD36-0C7C-4BD8-B121-DBC39731D92E}" type="presOf" srcId="{379879C8-CEBF-411F-83B7-B031BC7ECE8B}" destId="{E53CD2F2-47F9-4E27-965A-30FECA4B6F12}" srcOrd="0" destOrd="0" presId="urn:microsoft.com/office/officeart/2005/8/layout/vProcess5"/>
    <dgm:cxn modelId="{20D4FB15-2C69-4FFB-AEAA-081C8920891E}" type="presOf" srcId="{8518B2D9-0E75-4DB3-9530-69018F82A214}" destId="{AB5D4E00-23F1-42EC-A14D-66EE890C0C04}" srcOrd="1" destOrd="0" presId="urn:microsoft.com/office/officeart/2005/8/layout/vProcess5"/>
    <dgm:cxn modelId="{717144BD-BB91-4471-8C64-736B13E2E1F7}" type="presOf" srcId="{8252B0F4-6E31-424D-A425-F79E8F82A728}" destId="{BC1D500D-E5B4-4872-A10E-00A0BB39A0D2}" srcOrd="1" destOrd="0" presId="urn:microsoft.com/office/officeart/2005/8/layout/vProcess5"/>
    <dgm:cxn modelId="{33F05DB9-5993-4F56-846E-74375BFC7D69}" type="presOf" srcId="{42963A37-6C5B-41ED-ADC2-5D7CBE5E8FE1}" destId="{024210BD-D94F-4699-8E2B-D364810868BB}" srcOrd="0" destOrd="0" presId="urn:microsoft.com/office/officeart/2005/8/layout/vProcess5"/>
    <dgm:cxn modelId="{FA9C8BE6-0409-4369-8F2A-60DF0EE4EA4A}" type="presOf" srcId="{8252B0F4-6E31-424D-A425-F79E8F82A728}" destId="{0AC73831-7B9A-4DC4-8E98-FF91B48A2667}" srcOrd="0" destOrd="0" presId="urn:microsoft.com/office/officeart/2005/8/layout/vProcess5"/>
    <dgm:cxn modelId="{4876A9B4-CBE1-4F72-AE8B-190F0CC3EE1F}" srcId="{379879C8-CEBF-411F-83B7-B031BC7ECE8B}" destId="{42963A37-6C5B-41ED-ADC2-5D7CBE5E8FE1}" srcOrd="1" destOrd="0" parTransId="{E61AB5CF-DDCE-4FB6-8CC7-5F675315EAAE}" sibTransId="{78D55277-D1B2-45B0-9EE8-EDBF67EB17FD}"/>
    <dgm:cxn modelId="{7054D982-6D41-492F-B7E3-D5CE9DBE51DB}" srcId="{379879C8-CEBF-411F-83B7-B031BC7ECE8B}" destId="{8252B0F4-6E31-424D-A425-F79E8F82A728}" srcOrd="2" destOrd="0" parTransId="{42904E74-EE20-4391-B16D-EB9BDDB22F1A}" sibTransId="{C3603397-86F7-477F-828C-FFBB71AE1256}"/>
    <dgm:cxn modelId="{F33C7A62-7EEC-4AB9-8EC9-69B112F73E17}" type="presOf" srcId="{F44032B1-7FDF-4D49-A89F-C571C1C50095}" destId="{3230658C-031E-4331-97B2-DD0F78D732D5}" srcOrd="0" destOrd="0" presId="urn:microsoft.com/office/officeart/2005/8/layout/vProcess5"/>
    <dgm:cxn modelId="{0A28AB76-D88F-4D4B-A719-8B90DD1B13C8}" type="presParOf" srcId="{E53CD2F2-47F9-4E27-965A-30FECA4B6F12}" destId="{EC1BDEBF-E8DF-49FA-9E8D-DBE076BFB81F}" srcOrd="0" destOrd="0" presId="urn:microsoft.com/office/officeart/2005/8/layout/vProcess5"/>
    <dgm:cxn modelId="{D7870A44-BD0A-4DD4-AE1E-521392C85C60}" type="presParOf" srcId="{E53CD2F2-47F9-4E27-965A-30FECA4B6F12}" destId="{BBA2A615-6916-4F75-A6F7-FB7C01580EC6}" srcOrd="1" destOrd="0" presId="urn:microsoft.com/office/officeart/2005/8/layout/vProcess5"/>
    <dgm:cxn modelId="{8B952D7F-7D43-43AA-B442-09C0A07D27E2}" type="presParOf" srcId="{E53CD2F2-47F9-4E27-965A-30FECA4B6F12}" destId="{024210BD-D94F-4699-8E2B-D364810868BB}" srcOrd="2" destOrd="0" presId="urn:microsoft.com/office/officeart/2005/8/layout/vProcess5"/>
    <dgm:cxn modelId="{FB2AF60A-A32B-48C2-B540-47DA23E9605A}" type="presParOf" srcId="{E53CD2F2-47F9-4E27-965A-30FECA4B6F12}" destId="{0AC73831-7B9A-4DC4-8E98-FF91B48A2667}" srcOrd="3" destOrd="0" presId="urn:microsoft.com/office/officeart/2005/8/layout/vProcess5"/>
    <dgm:cxn modelId="{189FA872-1BC8-4F9B-89BA-3B1B1D98C8F3}" type="presParOf" srcId="{E53CD2F2-47F9-4E27-965A-30FECA4B6F12}" destId="{3230658C-031E-4331-97B2-DD0F78D732D5}" srcOrd="4" destOrd="0" presId="urn:microsoft.com/office/officeart/2005/8/layout/vProcess5"/>
    <dgm:cxn modelId="{119D19AB-40F3-4C51-A8A6-6B02DF0803A9}" type="presParOf" srcId="{E53CD2F2-47F9-4E27-965A-30FECA4B6F12}" destId="{174ED5EC-7C97-4290-A567-201E122F5347}" srcOrd="5" destOrd="0" presId="urn:microsoft.com/office/officeart/2005/8/layout/vProcess5"/>
    <dgm:cxn modelId="{839498CA-42A6-4E83-90D7-919E9096BB49}" type="presParOf" srcId="{E53CD2F2-47F9-4E27-965A-30FECA4B6F12}" destId="{AB5D4E00-23F1-42EC-A14D-66EE890C0C04}" srcOrd="6" destOrd="0" presId="urn:microsoft.com/office/officeart/2005/8/layout/vProcess5"/>
    <dgm:cxn modelId="{7C65AA9B-3687-4575-B223-1FED3A78A043}" type="presParOf" srcId="{E53CD2F2-47F9-4E27-965A-30FECA4B6F12}" destId="{9C6FFF67-FB62-4690-B3B3-C1ABA343BDCA}" srcOrd="7" destOrd="0" presId="urn:microsoft.com/office/officeart/2005/8/layout/vProcess5"/>
    <dgm:cxn modelId="{C144680D-CB4F-486B-AEA1-D7A0D16431DD}" type="presParOf" srcId="{E53CD2F2-47F9-4E27-965A-30FECA4B6F12}" destId="{BC1D500D-E5B4-4872-A10E-00A0BB39A0D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2A615-6916-4F75-A6F7-FB7C01580EC6}">
      <dsp:nvSpPr>
        <dsp:cNvPr id="0" name=""/>
        <dsp:cNvSpPr/>
      </dsp:nvSpPr>
      <dsp:spPr>
        <a:xfrm>
          <a:off x="0" y="0"/>
          <a:ext cx="5949749" cy="13265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b="1" kern="1200" dirty="0" smtClean="0">
              <a:solidFill>
                <a:schemeClr val="bg1"/>
              </a:solidFill>
              <a:cs typeface="Arial" panose="020B0604020202020204" pitchFamily="34" charset="0"/>
            </a:rPr>
            <a:t>Teilprojekt a) (RKI)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>
              <a:solidFill>
                <a:schemeClr val="bg1"/>
              </a:solidFill>
              <a:cs typeface="Arial" panose="020B0604020202020204" pitchFamily="34" charset="0"/>
            </a:rPr>
            <a:t>Deutschlandweite Erhebung und Darstellung der aktuellen Erreger- und  Resistenzsituation beim unkomplizierten Harnwegsinfekt (HWI) in fünf Regionen (3500 Urinproben), Ergebnisse stehen Ihnen im Quartal 2/2021 zur Verfügung</a:t>
          </a:r>
          <a:endParaRPr lang="de-DE" sz="1300" kern="1200" dirty="0">
            <a:solidFill>
              <a:schemeClr val="bg1"/>
            </a:solidFill>
          </a:endParaRPr>
        </a:p>
      </dsp:txBody>
      <dsp:txXfrm>
        <a:off x="38853" y="38853"/>
        <a:ext cx="4518300" cy="1248842"/>
      </dsp:txXfrm>
    </dsp:sp>
    <dsp:sp modelId="{024210BD-D94F-4699-8E2B-D364810868BB}">
      <dsp:nvSpPr>
        <dsp:cNvPr id="0" name=""/>
        <dsp:cNvSpPr/>
      </dsp:nvSpPr>
      <dsp:spPr>
        <a:xfrm>
          <a:off x="561449" y="1538619"/>
          <a:ext cx="5949749" cy="13265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b="1" kern="1200" dirty="0" smtClean="0">
              <a:solidFill>
                <a:schemeClr val="bg1"/>
              </a:solidFill>
              <a:cs typeface="Arial" panose="020B0604020202020204" pitchFamily="34" charset="0"/>
            </a:rPr>
            <a:t>Teilprojekt b) (Kontroll-und Interventionspraxen)            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>
              <a:solidFill>
                <a:schemeClr val="bg1"/>
              </a:solidFill>
              <a:cs typeface="Arial" panose="020B0604020202020204" pitchFamily="34" charset="0"/>
            </a:rPr>
            <a:t>Multimodale Intervention mit der Implementierung von Leitlinienempfehlungen in der Praxis,                     01.04.2021 – 31.03.2022 (Dauer 1 Jahr)</a:t>
          </a:r>
        </a:p>
      </dsp:txBody>
      <dsp:txXfrm>
        <a:off x="600302" y="1577472"/>
        <a:ext cx="4484808" cy="1248842"/>
      </dsp:txXfrm>
    </dsp:sp>
    <dsp:sp modelId="{0AC73831-7B9A-4DC4-8E98-FF91B48A2667}">
      <dsp:nvSpPr>
        <dsp:cNvPr id="0" name=""/>
        <dsp:cNvSpPr/>
      </dsp:nvSpPr>
      <dsp:spPr>
        <a:xfrm>
          <a:off x="1049955" y="3095279"/>
          <a:ext cx="5949749" cy="13265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b="1" kern="1200" dirty="0" smtClean="0"/>
            <a:t>Teilprojekt c) (Institut für Allgemeinmedizin Jena)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>
              <a:solidFill>
                <a:schemeClr val="bg1"/>
              </a:solidFill>
              <a:cs typeface="Arial" panose="020B0604020202020204" pitchFamily="34" charset="0"/>
            </a:rPr>
            <a:t>Begleitende Prozessanalyse der technischen Umsetzbarkeit und Akzeptanz</a:t>
          </a:r>
          <a:endParaRPr lang="de-DE" sz="1300" kern="1200" dirty="0">
            <a:solidFill>
              <a:schemeClr val="bg1"/>
            </a:solidFill>
          </a:endParaRPr>
        </a:p>
      </dsp:txBody>
      <dsp:txXfrm>
        <a:off x="1088808" y="3134132"/>
        <a:ext cx="4484808" cy="1248842"/>
      </dsp:txXfrm>
    </dsp:sp>
    <dsp:sp modelId="{3230658C-031E-4331-97B2-DD0F78D732D5}">
      <dsp:nvSpPr>
        <dsp:cNvPr id="0" name=""/>
        <dsp:cNvSpPr/>
      </dsp:nvSpPr>
      <dsp:spPr>
        <a:xfrm>
          <a:off x="5087492" y="1005965"/>
          <a:ext cx="862256" cy="86225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>
        <a:off x="5281500" y="1005965"/>
        <a:ext cx="474240" cy="648848"/>
      </dsp:txXfrm>
    </dsp:sp>
    <dsp:sp modelId="{174ED5EC-7C97-4290-A567-201E122F5347}">
      <dsp:nvSpPr>
        <dsp:cNvPr id="0" name=""/>
        <dsp:cNvSpPr/>
      </dsp:nvSpPr>
      <dsp:spPr>
        <a:xfrm>
          <a:off x="5612470" y="2544762"/>
          <a:ext cx="862256" cy="86225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>
        <a:off x="5806478" y="2544762"/>
        <a:ext cx="474240" cy="648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fzeilenplatzhalter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FF6FD4FC-1C38-4A77-B3F8-FE0322C1C8D9}" type="datetimeFigureOut">
              <a:rPr lang="de-DE" smtClean="0"/>
              <a:t>08.03.2021</a:t>
            </a:fld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2007DB90-AFE3-4CD5-8AEA-757A1E1E26CB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306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3CDD94C-DE57-4EDA-B33B-DA4AFFEA9F9D}" type="datetimeFigureOut">
              <a:rPr lang="de-DE" smtClean="0"/>
              <a:t>08.03.2021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6BB0BF94-39AA-4B5F-834B-54311130E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47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/>
          <p:cNvSpPr>
            <a:spLocks noChangeArrowheads="1"/>
          </p:cNvSpPr>
          <p:nvPr userDrawn="1"/>
        </p:nvSpPr>
        <p:spPr bwMode="auto">
          <a:xfrm>
            <a:off x="0" y="0"/>
            <a:ext cx="12192000" cy="5633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280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2"/>
          <a:stretch/>
        </p:blipFill>
        <p:spPr>
          <a:xfrm>
            <a:off x="5348230" y="199548"/>
            <a:ext cx="6838327" cy="715919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9" y="350769"/>
            <a:ext cx="3076847" cy="89699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4" y="5158275"/>
            <a:ext cx="3046432" cy="685823"/>
          </a:xfrm>
          <a:prstGeom prst="rect">
            <a:avLst/>
          </a:prstGeom>
        </p:spPr>
      </p:pic>
      <p:sp>
        <p:nvSpPr>
          <p:cNvPr id="1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20100" y="2324100"/>
            <a:ext cx="10752750" cy="15170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004FA3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bIns="45720" anchor="ctr" anchorCtr="0">
            <a:noAutofit/>
          </a:bodyPr>
          <a:lstStyle>
            <a:lvl1pPr>
              <a:defRPr sz="3600" b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noProof="0" dirty="0" smtClean="0"/>
              <a:t>Titel durch Klicken bearbeiten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32573" y="3943051"/>
            <a:ext cx="10732113" cy="5429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>
            <a:normAutofit/>
          </a:bodyPr>
          <a:lstStyle>
            <a:lvl1pPr marL="0" indent="0">
              <a:buFontTx/>
              <a:buNone/>
              <a:defRPr sz="2200" b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noProof="0" dirty="0" smtClean="0"/>
              <a:t>Untertitel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0C7A160F-A1B6-894C-A0AD-50C17A689B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96902" y="6017823"/>
            <a:ext cx="733176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1400" b="1" dirty="0">
                <a:solidFill>
                  <a:srgbClr val="000000"/>
                </a:solidFill>
              </a:rPr>
              <a:t>Institut für Allgemeinmedizin</a:t>
            </a:r>
          </a:p>
          <a:p>
            <a:pPr algn="r" eaLnBrk="1" hangingPunct="1">
              <a:defRPr/>
            </a:pPr>
            <a:r>
              <a:rPr lang="de-DE" sz="1400" b="0" dirty="0">
                <a:solidFill>
                  <a:srgbClr val="000000"/>
                </a:solidFill>
              </a:rPr>
              <a:t>Leitung: Prof. Dr. I. </a:t>
            </a:r>
            <a:r>
              <a:rPr lang="de-DE" sz="1400" b="0" dirty="0" err="1">
                <a:solidFill>
                  <a:srgbClr val="000000"/>
                </a:solidFill>
              </a:rPr>
              <a:t>Gágyor</a:t>
            </a:r>
            <a:r>
              <a:rPr lang="de-DE" sz="1400" b="0" dirty="0">
                <a:solidFill>
                  <a:srgbClr val="000000"/>
                </a:solidFill>
              </a:rPr>
              <a:t> und Prof. Dr. A. </a:t>
            </a:r>
            <a:r>
              <a:rPr lang="de-DE" sz="1400" b="0" dirty="0" err="1">
                <a:solidFill>
                  <a:srgbClr val="000000"/>
                </a:solidFill>
              </a:rPr>
              <a:t>Simmenroth</a:t>
            </a:r>
            <a:endParaRPr lang="de-DE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0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 Netzwe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280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14" y="202377"/>
            <a:ext cx="7148036" cy="71480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9" y="178600"/>
            <a:ext cx="2286815" cy="666678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346206" y="301659"/>
            <a:ext cx="11617193" cy="6306532"/>
          </a:xfrm>
          <a:prstGeom prst="rect">
            <a:avLst/>
          </a:prstGeom>
        </p:spPr>
        <p:txBody>
          <a:bodyPr lIns="0" anchor="ctr"/>
          <a:lstStyle>
            <a:lvl1pPr marL="342900" indent="-342900">
              <a:buClr>
                <a:schemeClr val="bg1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bg1"/>
              </a:buClr>
              <a:buFont typeface="Symbol" panose="05050102010706020507" pitchFamily="18" charset="2"/>
              <a:buChar char="-"/>
              <a:defRPr sz="240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225911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280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2"/>
          <a:stretch/>
        </p:blipFill>
        <p:spPr>
          <a:xfrm>
            <a:off x="5348230" y="199548"/>
            <a:ext cx="6838327" cy="715919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9" y="178600"/>
            <a:ext cx="2286815" cy="666678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46206" y="301659"/>
            <a:ext cx="11617193" cy="6306532"/>
          </a:xfrm>
          <a:prstGeom prst="rect">
            <a:avLst/>
          </a:prstGeom>
        </p:spPr>
        <p:txBody>
          <a:bodyPr lIns="0" anchor="ctr"/>
          <a:lstStyle>
            <a:lvl1pPr marL="342900" indent="-342900">
              <a:buClr>
                <a:schemeClr val="bg1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bg1"/>
              </a:buClr>
              <a:buFont typeface="Symbol" panose="05050102010706020507" pitchFamily="18" charset="2"/>
              <a:buChar char="-"/>
              <a:defRPr sz="240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708957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/ Text: 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968188"/>
            <a:ext cx="12192000" cy="292418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vert="horz"/>
          <a:lstStyle>
            <a:lvl1pPr>
              <a:defRPr>
                <a:latin typeface="Lucida Sans Unicode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46206" y="4028661"/>
            <a:ext cx="11617193" cy="2645408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accent5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accent1"/>
              </a:buClr>
              <a:buFont typeface="Symbol" panose="05050102010706020507" pitchFamily="18" charset="2"/>
              <a:buChar char="-"/>
              <a:defRPr sz="240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2"/>
              </a:buClr>
              <a:buFont typeface="Symbol" panose="05050102010706020507" pitchFamily="18" charset="2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46206" y="2"/>
            <a:ext cx="9513411" cy="967407"/>
          </a:xfrm>
          <a:prstGeom prst="rect">
            <a:avLst/>
          </a:prstGeom>
        </p:spPr>
        <p:txBody>
          <a:bodyPr wrap="square" lIns="0" anchor="ctr" anchorCtr="0">
            <a:normAutofit/>
          </a:bodyPr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16" y="187643"/>
            <a:ext cx="2104114" cy="583882"/>
          </a:xfrm>
          <a:prstGeom prst="rect">
            <a:avLst/>
          </a:prstGeom>
        </p:spPr>
      </p:pic>
      <p:cxnSp>
        <p:nvCxnSpPr>
          <p:cNvPr id="9" name="Gerader Verbinder 8"/>
          <p:cNvCxnSpPr/>
          <p:nvPr userDrawn="1"/>
        </p:nvCxnSpPr>
        <p:spPr>
          <a:xfrm>
            <a:off x="0" y="95922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322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Text: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8"/>
          <p:cNvSpPr>
            <a:spLocks noGrp="1"/>
          </p:cNvSpPr>
          <p:nvPr>
            <p:ph type="pic" sz="quarter" idx="13"/>
          </p:nvPr>
        </p:nvSpPr>
        <p:spPr>
          <a:xfrm>
            <a:off x="-1" y="966788"/>
            <a:ext cx="4694400" cy="5891214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vert="horz"/>
          <a:lstStyle>
            <a:lvl1pPr>
              <a:defRPr>
                <a:latin typeface="Lucida Sans Unicode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4969565" y="1166191"/>
            <a:ext cx="6993834" cy="5507878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accent5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accent1"/>
              </a:buClr>
              <a:buFont typeface="Symbol" panose="05050102010706020507" pitchFamily="18" charset="2"/>
              <a:buChar char="-"/>
              <a:defRPr sz="240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2"/>
              </a:buClr>
              <a:buFont typeface="Symbol" panose="05050102010706020507" pitchFamily="18" charset="2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46206" y="2"/>
            <a:ext cx="9513411" cy="967407"/>
          </a:xfrm>
          <a:prstGeom prst="rect">
            <a:avLst/>
          </a:prstGeom>
        </p:spPr>
        <p:txBody>
          <a:bodyPr wrap="square" lIns="0" anchor="ctr" anchorCtr="0">
            <a:normAutofit/>
          </a:bodyPr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16" y="187643"/>
            <a:ext cx="2104114" cy="583882"/>
          </a:xfrm>
          <a:prstGeom prst="rect">
            <a:avLst/>
          </a:prstGeom>
        </p:spPr>
      </p:pic>
      <p:cxnSp>
        <p:nvCxnSpPr>
          <p:cNvPr id="12" name="Gerader Verbinder 11"/>
          <p:cNvCxnSpPr/>
          <p:nvPr userDrawn="1"/>
        </p:nvCxnSpPr>
        <p:spPr>
          <a:xfrm>
            <a:off x="0" y="95922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159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Text: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57809" y="1166191"/>
            <a:ext cx="6993834" cy="5507878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accent5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accent1"/>
              </a:buClr>
              <a:buFont typeface="Symbol" panose="05050102010706020507" pitchFamily="18" charset="2"/>
              <a:buChar char="-"/>
              <a:defRPr sz="240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2"/>
              </a:buClr>
              <a:buFont typeface="Symbol" panose="05050102010706020507" pitchFamily="18" charset="2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13"/>
          </p:nvPr>
        </p:nvSpPr>
        <p:spPr>
          <a:xfrm>
            <a:off x="7488172" y="967409"/>
            <a:ext cx="4703827" cy="589059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vert="horz"/>
          <a:lstStyle>
            <a:lvl1pPr>
              <a:defRPr>
                <a:latin typeface="Lucida Sans Unicode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46206" y="2"/>
            <a:ext cx="9513411" cy="967407"/>
          </a:xfrm>
          <a:prstGeom prst="rect">
            <a:avLst/>
          </a:prstGeom>
        </p:spPr>
        <p:txBody>
          <a:bodyPr wrap="square" lIns="0" anchor="ctr" anchorCtr="0">
            <a:normAutofit/>
          </a:bodyPr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16" y="187643"/>
            <a:ext cx="2104114" cy="583882"/>
          </a:xfrm>
          <a:prstGeom prst="rect">
            <a:avLst/>
          </a:prstGeom>
        </p:spPr>
      </p:pic>
      <p:cxnSp>
        <p:nvCxnSpPr>
          <p:cNvPr id="9" name="Gerader Verbinder 8"/>
          <p:cNvCxnSpPr/>
          <p:nvPr userDrawn="1"/>
        </p:nvCxnSpPr>
        <p:spPr>
          <a:xfrm>
            <a:off x="0" y="95922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20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e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967409"/>
            <a:ext cx="12192000" cy="589059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vert="horz"/>
          <a:lstStyle>
            <a:lvl1pPr>
              <a:defRPr>
                <a:latin typeface="Lucida Sans Unicode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6206" y="2"/>
            <a:ext cx="9513411" cy="967407"/>
          </a:xfrm>
          <a:prstGeom prst="rect">
            <a:avLst/>
          </a:prstGeom>
        </p:spPr>
        <p:txBody>
          <a:bodyPr wrap="square" lIns="0" anchor="ctr" anchorCtr="0">
            <a:normAutofit/>
          </a:bodyPr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16" y="187643"/>
            <a:ext cx="2104114" cy="583882"/>
          </a:xfrm>
          <a:prstGeom prst="rect">
            <a:avLst/>
          </a:prstGeom>
        </p:spPr>
      </p:pic>
      <p:cxnSp>
        <p:nvCxnSpPr>
          <p:cNvPr id="11" name="Gerader Verbinder 10"/>
          <p:cNvCxnSpPr/>
          <p:nvPr userDrawn="1"/>
        </p:nvCxnSpPr>
        <p:spPr>
          <a:xfrm>
            <a:off x="0" y="95922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551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vert="horz"/>
          <a:lstStyle>
            <a:lvl1pPr>
              <a:defRPr>
                <a:latin typeface="Lucida Sans Unicode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050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357809" y="1166191"/>
            <a:ext cx="5579165" cy="5507878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accent5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accent1"/>
              </a:buClr>
              <a:buFont typeface="Symbol" panose="05050102010706020507" pitchFamily="18" charset="2"/>
              <a:buChar char="-"/>
              <a:defRPr sz="240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2"/>
              </a:buClr>
              <a:buFont typeface="Symbol" panose="05050102010706020507" pitchFamily="18" charset="2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0"/>
          </p:nvPr>
        </p:nvSpPr>
        <p:spPr>
          <a:xfrm>
            <a:off x="6347792" y="1166191"/>
            <a:ext cx="5579165" cy="5507878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accent5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accent1"/>
              </a:buClr>
              <a:buFont typeface="Symbol" panose="05050102010706020507" pitchFamily="18" charset="2"/>
              <a:buChar char="-"/>
              <a:defRPr sz="240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2"/>
              </a:buClr>
              <a:buFont typeface="Symbol" panose="05050102010706020507" pitchFamily="18" charset="2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46206" y="2"/>
            <a:ext cx="9513411" cy="967407"/>
          </a:xfrm>
          <a:prstGeom prst="rect">
            <a:avLst/>
          </a:prstGeom>
        </p:spPr>
        <p:txBody>
          <a:bodyPr wrap="square" lIns="0" anchor="ctr" anchorCtr="0">
            <a:normAutofit/>
          </a:bodyPr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16" y="187643"/>
            <a:ext cx="2104114" cy="583882"/>
          </a:xfrm>
          <a:prstGeom prst="rect">
            <a:avLst/>
          </a:prstGeom>
        </p:spPr>
      </p:pic>
      <p:cxnSp>
        <p:nvCxnSpPr>
          <p:cNvPr id="9" name="Gerader Verbinder 8"/>
          <p:cNvCxnSpPr/>
          <p:nvPr userDrawn="1"/>
        </p:nvCxnSpPr>
        <p:spPr>
          <a:xfrm>
            <a:off x="0" y="95922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02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670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46206" y="2"/>
            <a:ext cx="9513411" cy="967407"/>
          </a:xfrm>
          <a:prstGeom prst="rect">
            <a:avLst/>
          </a:prstGeom>
        </p:spPr>
        <p:txBody>
          <a:bodyPr wrap="square" lIns="0" anchor="ctr" anchorCtr="0">
            <a:normAutofit/>
          </a:bodyPr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46206" y="1166191"/>
            <a:ext cx="11617193" cy="5507878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accent5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accent1"/>
              </a:buClr>
              <a:buFont typeface="Symbol" panose="05050102010706020507" pitchFamily="18" charset="2"/>
              <a:buChar char="-"/>
              <a:defRPr sz="240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2"/>
              </a:buClr>
              <a:buFont typeface="Symbol" panose="05050102010706020507" pitchFamily="18" charset="2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16" y="187643"/>
            <a:ext cx="2104114" cy="583882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0" y="95922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642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Standard Farb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46206" y="2"/>
            <a:ext cx="9513411" cy="967407"/>
          </a:xfrm>
          <a:prstGeom prst="rect">
            <a:avLst/>
          </a:prstGeom>
        </p:spPr>
        <p:txBody>
          <a:bodyPr wrap="square" lIns="0" anchor="ctr" anchorCtr="0">
            <a:normAutofit/>
          </a:bodyPr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46206" y="1166191"/>
            <a:ext cx="11617193" cy="5507878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accent5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accent1"/>
              </a:buClr>
              <a:buFont typeface="Symbol" panose="05050102010706020507" pitchFamily="18" charset="2"/>
              <a:buChar char="-"/>
              <a:defRPr sz="240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2"/>
              </a:buClr>
              <a:buFont typeface="Symbol" panose="05050102010706020507" pitchFamily="18" charset="2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16" y="187643"/>
            <a:ext cx="2104114" cy="583882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0" y="95922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 userDrawn="1"/>
        </p:nvSpPr>
        <p:spPr>
          <a:xfrm>
            <a:off x="-1396764" y="0"/>
            <a:ext cx="1271286" cy="707886"/>
          </a:xfrm>
          <a:prstGeom prst="rect">
            <a:avLst/>
          </a:prstGeom>
          <a:solidFill>
            <a:srgbClr val="004595"/>
          </a:solidFill>
        </p:spPr>
        <p:txBody>
          <a:bodyPr wrap="square" rtlCol="0">
            <a:spAutoFit/>
          </a:bodyPr>
          <a:lstStyle/>
          <a:p>
            <a:endParaRPr lang="de-DE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DE" sz="1000" b="1" dirty="0">
                <a:solidFill>
                  <a:schemeClr val="bg1"/>
                </a:solidFill>
                <a:latin typeface="Arial" panose="020B0604020202020204" pitchFamily="34" charset="0"/>
              </a:rPr>
              <a:t>Blau 1</a:t>
            </a:r>
          </a:p>
          <a:p>
            <a:r>
              <a:rPr lang="de-DE" sz="1000" b="1" dirty="0">
                <a:solidFill>
                  <a:schemeClr val="bg1"/>
                </a:solidFill>
                <a:latin typeface="Arial" panose="020B0604020202020204" pitchFamily="34" charset="0"/>
              </a:rPr>
              <a:t>RGB: 0-69-149</a:t>
            </a:r>
          </a:p>
          <a:p>
            <a:endParaRPr lang="de-DE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-1396764" y="798785"/>
            <a:ext cx="1271286" cy="707886"/>
          </a:xfrm>
          <a:prstGeom prst="rect">
            <a:avLst/>
          </a:prstGeom>
          <a:solidFill>
            <a:srgbClr val="4D87C7"/>
          </a:solidFill>
        </p:spPr>
        <p:txBody>
          <a:bodyPr wrap="square" rtlCol="0">
            <a:spAutoFit/>
          </a:bodyPr>
          <a:lstStyle/>
          <a:p>
            <a:endParaRPr lang="de-DE" sz="10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Blau 2</a:t>
            </a:r>
          </a:p>
          <a:p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RGB: 77-135-199</a:t>
            </a:r>
          </a:p>
          <a:p>
            <a:endParaRPr lang="de-DE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-1396764" y="3993925"/>
            <a:ext cx="127128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de-DE" sz="10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Akzent Grün</a:t>
            </a:r>
          </a:p>
          <a:p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RGB: 94-174-147</a:t>
            </a:r>
          </a:p>
          <a:p>
            <a:endParaRPr lang="de-DE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-1396764" y="4792710"/>
            <a:ext cx="1271286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de-DE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Akzent Orange</a:t>
            </a:r>
            <a:endParaRPr lang="de-DE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DE" sz="1000" b="1" dirty="0">
                <a:solidFill>
                  <a:schemeClr val="bg1"/>
                </a:solidFill>
                <a:latin typeface="Arial" panose="020B0604020202020204" pitchFamily="34" charset="0"/>
              </a:rPr>
              <a:t>RGB: </a:t>
            </a:r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240-130-98</a:t>
            </a:r>
            <a:endParaRPr lang="de-DE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de-DE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-1396764" y="5591495"/>
            <a:ext cx="1271286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endParaRPr lang="de-DE" sz="10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Akzent Bordeaux</a:t>
            </a:r>
          </a:p>
          <a:p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RGB: 187-100-120</a:t>
            </a:r>
          </a:p>
          <a:p>
            <a:endParaRPr lang="de-DE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 userDrawn="1"/>
        </p:nvSpPr>
        <p:spPr>
          <a:xfrm>
            <a:off x="-1396764" y="1604887"/>
            <a:ext cx="1271286" cy="707886"/>
          </a:xfrm>
          <a:prstGeom prst="rect">
            <a:avLst/>
          </a:prstGeom>
          <a:solidFill>
            <a:srgbClr val="EAEEF7"/>
          </a:solidFill>
        </p:spPr>
        <p:txBody>
          <a:bodyPr wrap="square" rtlCol="0">
            <a:spAutoFit/>
          </a:bodyPr>
          <a:lstStyle/>
          <a:p>
            <a:endParaRPr lang="de-DE" sz="10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DE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Blau 3</a:t>
            </a:r>
          </a:p>
          <a:p>
            <a:r>
              <a:rPr lang="de-DE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RGB: 234-238-247</a:t>
            </a:r>
          </a:p>
          <a:p>
            <a:endParaRPr lang="de-DE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-1396764" y="2400013"/>
            <a:ext cx="1271286" cy="707886"/>
          </a:xfrm>
          <a:prstGeom prst="rect">
            <a:avLst/>
          </a:prstGeom>
          <a:solidFill>
            <a:srgbClr val="009148"/>
          </a:solidFill>
        </p:spPr>
        <p:txBody>
          <a:bodyPr wrap="square" rtlCol="0">
            <a:spAutoFit/>
          </a:bodyPr>
          <a:lstStyle/>
          <a:p>
            <a:endParaRPr lang="de-DE" sz="10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Grün 1</a:t>
            </a:r>
          </a:p>
          <a:p>
            <a:r>
              <a:rPr lang="de-DE" sz="1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RGB: 0-145-72</a:t>
            </a:r>
          </a:p>
          <a:p>
            <a:endParaRPr lang="de-DE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-1396764" y="3195140"/>
            <a:ext cx="1271286" cy="707886"/>
          </a:xfrm>
          <a:prstGeom prst="rect">
            <a:avLst/>
          </a:prstGeom>
          <a:solidFill>
            <a:srgbClr val="E9F4EE"/>
          </a:solidFill>
        </p:spPr>
        <p:txBody>
          <a:bodyPr wrap="square" rtlCol="0">
            <a:spAutoFit/>
          </a:bodyPr>
          <a:lstStyle/>
          <a:p>
            <a:endParaRPr lang="de-DE" sz="10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de-DE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Grün 2</a:t>
            </a:r>
          </a:p>
          <a:p>
            <a:r>
              <a:rPr lang="de-DE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RGB: 233-244-238</a:t>
            </a:r>
          </a:p>
          <a:p>
            <a:endParaRPr lang="de-DE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08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Standard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46206" y="2"/>
            <a:ext cx="9513411" cy="967407"/>
          </a:xfrm>
          <a:prstGeom prst="rect">
            <a:avLst/>
          </a:prstGeom>
        </p:spPr>
        <p:txBody>
          <a:bodyPr wrap="square" lIns="0" anchor="ctr" anchorCtr="0">
            <a:normAutofit/>
          </a:bodyPr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46206" y="1166191"/>
            <a:ext cx="11617193" cy="5225644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accent5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accent1"/>
              </a:buClr>
              <a:buFont typeface="Symbol" panose="05050102010706020507" pitchFamily="18" charset="2"/>
              <a:buChar char="-"/>
              <a:defRPr sz="240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2"/>
              </a:buClr>
              <a:buFont typeface="Symbol" panose="05050102010706020507" pitchFamily="18" charset="2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16" y="187643"/>
            <a:ext cx="2104114" cy="583882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0" y="95922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1573438" y="6480837"/>
            <a:ext cx="502023" cy="242888"/>
          </a:xfrm>
          <a:prstGeom prst="rect">
            <a:avLst/>
          </a:prstGeom>
        </p:spPr>
        <p:txBody>
          <a:bodyPr lIns="0" rIns="0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7A20298-986E-4734-B951-F2C952E0983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9569" y="6474487"/>
            <a:ext cx="9350243" cy="249238"/>
          </a:xfrm>
          <a:prstGeom prst="rect">
            <a:avLst/>
          </a:prstGeom>
          <a:noFill/>
        </p:spPr>
        <p:txBody>
          <a:bodyPr lIns="0"/>
          <a:lstStyle>
            <a:lvl1pPr algn="l">
              <a:defRPr sz="1200" b="1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Master-Präsentation</a:t>
            </a:r>
            <a:endParaRPr lang="de-DE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2"/>
          </p:nvPr>
        </p:nvSpPr>
        <p:spPr>
          <a:xfrm>
            <a:off x="10465037" y="6477664"/>
            <a:ext cx="946150" cy="246063"/>
          </a:xfrm>
          <a:prstGeom prst="rect">
            <a:avLst/>
          </a:prstGeom>
        </p:spPr>
        <p:txBody>
          <a:bodyPr/>
          <a:lstStyle>
            <a:lvl1pPr>
              <a:defRPr sz="1200" b="1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121C1ED-56DE-4A4D-A6B8-EA540EC50A9E}" type="datetime1">
              <a:rPr lang="de-DE" smtClean="0"/>
              <a:pPr>
                <a:defRPr/>
              </a:pPr>
              <a:t>08.03.2021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785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2"/>
          <p:cNvSpPr>
            <a:spLocks noChangeArrowheads="1"/>
          </p:cNvSpPr>
          <p:nvPr userDrawn="1"/>
        </p:nvSpPr>
        <p:spPr bwMode="auto">
          <a:xfrm>
            <a:off x="0" y="3"/>
            <a:ext cx="12192000" cy="9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280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46206" y="2"/>
            <a:ext cx="9513411" cy="967407"/>
          </a:xfrm>
          <a:prstGeom prst="rect">
            <a:avLst/>
          </a:prstGeom>
        </p:spPr>
        <p:txBody>
          <a:bodyPr wrap="square" lIns="0" anchor="ctr" anchorCtr="0">
            <a:normAutofit/>
          </a:bodyPr>
          <a:lstStyle>
            <a:lvl1pPr>
              <a:defRPr sz="32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46206" y="1166191"/>
            <a:ext cx="11617193" cy="5507878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accent5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accent1"/>
              </a:buClr>
              <a:buFont typeface="Symbol" panose="05050102010706020507" pitchFamily="18" charset="2"/>
              <a:buChar char="-"/>
              <a:defRPr sz="240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2"/>
              </a:buClr>
              <a:buFont typeface="Symbol" panose="05050102010706020507" pitchFamily="18" charset="2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9" y="178600"/>
            <a:ext cx="2286815" cy="6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5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Alternativ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>
            <a:spLocks noChangeArrowheads="1"/>
          </p:cNvSpPr>
          <p:nvPr userDrawn="1"/>
        </p:nvSpPr>
        <p:spPr bwMode="auto">
          <a:xfrm>
            <a:off x="0" y="3"/>
            <a:ext cx="12192000" cy="9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280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46206" y="2"/>
            <a:ext cx="9513411" cy="967407"/>
          </a:xfrm>
          <a:prstGeom prst="rect">
            <a:avLst/>
          </a:prstGeom>
        </p:spPr>
        <p:txBody>
          <a:bodyPr wrap="square" lIns="0" anchor="ctr" anchorCtr="0">
            <a:normAutofit/>
          </a:bodyPr>
          <a:lstStyle>
            <a:lvl1pPr>
              <a:defRPr sz="32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46206" y="1166191"/>
            <a:ext cx="11617193" cy="5207715"/>
          </a:xfrm>
          <a:prstGeom prst="rect">
            <a:avLst/>
          </a:prstGeom>
        </p:spPr>
        <p:txBody>
          <a:bodyPr lIns="0"/>
          <a:lstStyle>
            <a:lvl1pPr marL="342900" indent="-342900">
              <a:buClr>
                <a:schemeClr val="accent5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accent1"/>
              </a:buClr>
              <a:buFont typeface="Symbol" panose="05050102010706020507" pitchFamily="18" charset="2"/>
              <a:buChar char="-"/>
              <a:defRPr sz="240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tx2"/>
              </a:buClr>
              <a:buFont typeface="Symbol" panose="05050102010706020507" pitchFamily="18" charset="2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9" y="178600"/>
            <a:ext cx="2286815" cy="666678"/>
          </a:xfrm>
          <a:prstGeom prst="rect">
            <a:avLst/>
          </a:prstGeom>
        </p:spPr>
      </p:pic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1573438" y="6480837"/>
            <a:ext cx="502023" cy="242888"/>
          </a:xfrm>
          <a:prstGeom prst="rect">
            <a:avLst/>
          </a:prstGeom>
        </p:spPr>
        <p:txBody>
          <a:bodyPr lIns="0" rIns="0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7A20298-986E-4734-B951-F2C952E0983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9569" y="6474487"/>
            <a:ext cx="9350243" cy="249238"/>
          </a:xfrm>
          <a:prstGeom prst="rect">
            <a:avLst/>
          </a:prstGeom>
          <a:noFill/>
        </p:spPr>
        <p:txBody>
          <a:bodyPr lIns="0"/>
          <a:lstStyle>
            <a:lvl1pPr algn="l">
              <a:defRPr sz="1200" b="1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Master-Präsentation</a:t>
            </a:r>
            <a:endParaRPr lang="de-DE" dirty="0"/>
          </a:p>
        </p:txBody>
      </p:sp>
      <p:sp>
        <p:nvSpPr>
          <p:cNvPr id="9" name="Datumsplatzhalter 5"/>
          <p:cNvSpPr>
            <a:spLocks noGrp="1"/>
          </p:cNvSpPr>
          <p:nvPr>
            <p:ph type="dt" sz="half" idx="12"/>
          </p:nvPr>
        </p:nvSpPr>
        <p:spPr>
          <a:xfrm>
            <a:off x="10465037" y="6477664"/>
            <a:ext cx="946150" cy="246063"/>
          </a:xfrm>
          <a:prstGeom prst="rect">
            <a:avLst/>
          </a:prstGeom>
        </p:spPr>
        <p:txBody>
          <a:bodyPr/>
          <a:lstStyle>
            <a:lvl1pPr>
              <a:defRPr sz="1200" b="1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121C1ED-56DE-4A4D-A6B8-EA540EC50A9E}" type="datetime1">
              <a:rPr lang="de-DE" smtClean="0"/>
              <a:pPr>
                <a:defRPr/>
              </a:pPr>
              <a:t>08.03.2021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1267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 Infra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280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14" y="202377"/>
            <a:ext cx="7148036" cy="71480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9" y="178600"/>
            <a:ext cx="2286815" cy="666678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46206" y="301659"/>
            <a:ext cx="11617193" cy="6306532"/>
          </a:xfrm>
          <a:prstGeom prst="rect">
            <a:avLst/>
          </a:prstGeom>
        </p:spPr>
        <p:txBody>
          <a:bodyPr lIns="0" anchor="ctr"/>
          <a:lstStyle>
            <a:lvl1pPr marL="342900" indent="-342900">
              <a:buClr>
                <a:schemeClr val="bg1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bg1"/>
              </a:buClr>
              <a:buFont typeface="Symbol" panose="05050102010706020507" pitchFamily="18" charset="2"/>
              <a:buChar char="-"/>
              <a:defRPr sz="240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51368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 Forsc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280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14" y="202377"/>
            <a:ext cx="7148036" cy="71480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9" y="178600"/>
            <a:ext cx="2286815" cy="666678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346206" y="301659"/>
            <a:ext cx="11617193" cy="6306532"/>
          </a:xfrm>
          <a:prstGeom prst="rect">
            <a:avLst/>
          </a:prstGeom>
        </p:spPr>
        <p:txBody>
          <a:bodyPr lIns="0" anchor="ctr"/>
          <a:lstStyle>
            <a:lvl1pPr marL="342900" indent="-342900">
              <a:buClr>
                <a:schemeClr val="bg1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bg1"/>
              </a:buClr>
              <a:buFont typeface="Symbol" panose="05050102010706020507" pitchFamily="18" charset="2"/>
              <a:buChar char="-"/>
              <a:defRPr sz="240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7834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 Klin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280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14" y="202377"/>
            <a:ext cx="7148036" cy="71480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9" y="178600"/>
            <a:ext cx="2286815" cy="666678"/>
          </a:xfrm>
          <a:prstGeom prst="rect">
            <a:avLst/>
          </a:prstGeom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346206" y="301659"/>
            <a:ext cx="11617193" cy="6306532"/>
          </a:xfrm>
          <a:prstGeom prst="rect">
            <a:avLst/>
          </a:prstGeom>
        </p:spPr>
        <p:txBody>
          <a:bodyPr lIns="0" anchor="ctr"/>
          <a:lstStyle>
            <a:lvl1pPr marL="342900" indent="-342900">
              <a:buClr>
                <a:schemeClr val="bg1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chemeClr val="bg1"/>
              </a:buClr>
              <a:buFont typeface="Symbol" panose="05050102010706020507" pitchFamily="18" charset="2"/>
              <a:buChar char="-"/>
              <a:defRPr sz="240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rgbClr val="004593"/>
              </a:buClr>
              <a:buFont typeface="Symbol" panose="05050102010706020507" pitchFamily="18" charset="2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rgbClr val="004593"/>
              </a:buClr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14095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94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4" r:id="rId3"/>
    <p:sldLayoutId id="2147483672" r:id="rId4"/>
    <p:sldLayoutId id="2147483650" r:id="rId5"/>
    <p:sldLayoutId id="2147483670" r:id="rId6"/>
    <p:sldLayoutId id="2147483661" r:id="rId7"/>
    <p:sldLayoutId id="2147483662" r:id="rId8"/>
    <p:sldLayoutId id="2147483663" r:id="rId9"/>
    <p:sldLayoutId id="2147483664" r:id="rId10"/>
    <p:sldLayoutId id="2147483651" r:id="rId11"/>
    <p:sldLayoutId id="2147483673" r:id="rId12"/>
    <p:sldLayoutId id="2147483666" r:id="rId13"/>
    <p:sldLayoutId id="2147483667" r:id="rId14"/>
    <p:sldLayoutId id="2147483668" r:id="rId15"/>
    <p:sldLayoutId id="2147483669" r:id="rId16"/>
    <p:sldLayoutId id="2147483652" r:id="rId17"/>
    <p:sldLayoutId id="2147483655" r:id="rId1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1.png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1.png"/><Relationship Id="rId4" Type="http://schemas.openxmlformats.org/officeDocument/2006/relationships/hyperlink" Target="https://www.ukw.de/forschung/redares-projekt/startseit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60947" y="4531895"/>
            <a:ext cx="10747067" cy="555657"/>
          </a:xfrm>
        </p:spPr>
        <p:txBody>
          <a:bodyPr>
            <a:noAutofit/>
          </a:bodyPr>
          <a:lstStyle/>
          <a:p>
            <a:r>
              <a:rPr lang="de-DE" sz="1200" dirty="0" smtClean="0"/>
              <a:t>Alexandra Greser – Projektkoordination</a:t>
            </a:r>
          </a:p>
          <a:p>
            <a:r>
              <a:rPr lang="de-DE" sz="1200" dirty="0" smtClean="0"/>
              <a:t>Vorsitz Konsortialführung – Fr. Prof. Dr. I. Gágyor</a:t>
            </a:r>
          </a:p>
          <a:p>
            <a:endParaRPr lang="de-DE" sz="1200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5" y="1481684"/>
            <a:ext cx="6561488" cy="181304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48386" y="3384885"/>
            <a:ext cx="1087098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Reduktion von Antibiotikaresistenzen durch leitliniengerechte Behandlung von </a:t>
            </a:r>
            <a:r>
              <a:rPr lang="de-DE" sz="1200" dirty="0" smtClean="0">
                <a:solidFill>
                  <a:schemeClr val="bg1"/>
                </a:solidFill>
              </a:rPr>
              <a:t>Patientinnen </a:t>
            </a:r>
            <a:r>
              <a:rPr lang="de-DE" sz="1200" dirty="0">
                <a:solidFill>
                  <a:schemeClr val="bg1"/>
                </a:solidFill>
              </a:rPr>
              <a:t>mit unkompliziertem Harnwegsinfekt in der ambulanten </a:t>
            </a:r>
            <a:r>
              <a:rPr lang="de-DE" sz="1200" dirty="0" smtClean="0">
                <a:solidFill>
                  <a:schemeClr val="bg1"/>
                </a:solidFill>
              </a:rPr>
              <a:t>Versorgung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79"/>
    </mc:Choice>
    <mc:Fallback xmlns="">
      <p:transition spd="slow" advTm="43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Ein-/Ausschlusskriterien Studie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11598872" y="6499654"/>
            <a:ext cx="534686" cy="190926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8</a:t>
            </a:r>
            <a:endParaRPr lang="de-DE" dirty="0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46206" y="1280148"/>
            <a:ext cx="11779118" cy="5093758"/>
          </a:xfrm>
        </p:spPr>
        <p:txBody>
          <a:bodyPr/>
          <a:lstStyle/>
          <a:p>
            <a:pPr marL="0" indent="0">
              <a:buNone/>
            </a:pPr>
            <a:r>
              <a:rPr lang="de-DE" sz="1800" b="1" dirty="0">
                <a:solidFill>
                  <a:srgbClr val="0070C0"/>
                </a:solidFill>
              </a:rPr>
              <a:t>Einschlusskriterien: </a:t>
            </a:r>
            <a:r>
              <a:rPr lang="de-DE" sz="1800" dirty="0" smtClean="0">
                <a:solidFill>
                  <a:srgbClr val="0070C0"/>
                </a:solidFill>
              </a:rPr>
              <a:t>Frauen </a:t>
            </a:r>
            <a:r>
              <a:rPr lang="de-DE" sz="1800" dirty="0">
                <a:solidFill>
                  <a:srgbClr val="0070C0"/>
                </a:solidFill>
              </a:rPr>
              <a:t>≥ 18 Jahre mit </a:t>
            </a:r>
            <a:r>
              <a:rPr lang="de-DE" sz="1800" dirty="0" smtClean="0">
                <a:solidFill>
                  <a:srgbClr val="0070C0"/>
                </a:solidFill>
              </a:rPr>
              <a:t>unkompliziertem HWI </a:t>
            </a:r>
            <a:r>
              <a:rPr lang="de-DE" sz="1800" dirty="0">
                <a:solidFill>
                  <a:srgbClr val="0070C0"/>
                </a:solidFill>
              </a:rPr>
              <a:t>(auch Schwangere)</a:t>
            </a:r>
          </a:p>
          <a:p>
            <a:pPr marL="0" indent="0">
              <a:buNone/>
            </a:pPr>
            <a:r>
              <a:rPr lang="de-DE" sz="1800" b="1" dirty="0" smtClean="0">
                <a:solidFill>
                  <a:srgbClr val="0070C0"/>
                </a:solidFill>
              </a:rPr>
              <a:t>Ausschlusskriterien: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 smtClean="0">
                <a:solidFill>
                  <a:srgbClr val="0070C0"/>
                </a:solidFill>
              </a:rPr>
              <a:t>Frauen &lt; 18 Jahre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 smtClean="0">
                <a:solidFill>
                  <a:srgbClr val="0070C0"/>
                </a:solidFill>
              </a:rPr>
              <a:t>Männer</a:t>
            </a:r>
            <a:endParaRPr lang="de-DE" sz="1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 smtClean="0">
                <a:solidFill>
                  <a:srgbClr val="0070C0"/>
                </a:solidFill>
              </a:rPr>
              <a:t>Blasendauerkatheter/liegende </a:t>
            </a:r>
            <a:r>
              <a:rPr lang="de-DE" sz="1800" dirty="0">
                <a:solidFill>
                  <a:srgbClr val="0070C0"/>
                </a:solidFill>
              </a:rPr>
              <a:t>Harnleiterschiene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 smtClean="0">
                <a:solidFill>
                  <a:srgbClr val="0070C0"/>
                </a:solidFill>
              </a:rPr>
              <a:t>Fieber </a:t>
            </a:r>
            <a:r>
              <a:rPr lang="de-DE" sz="1800" dirty="0">
                <a:solidFill>
                  <a:srgbClr val="0070C0"/>
                </a:solidFill>
              </a:rPr>
              <a:t>und/oder Flankenschmerzen bei akutem HWI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 smtClean="0">
                <a:solidFill>
                  <a:srgbClr val="0070C0"/>
                </a:solidFill>
              </a:rPr>
              <a:t>supprimiertes </a:t>
            </a:r>
            <a:r>
              <a:rPr lang="de-DE" sz="1800" dirty="0">
                <a:solidFill>
                  <a:srgbClr val="0070C0"/>
                </a:solidFill>
              </a:rPr>
              <a:t>Immunsystem, z.B. bei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sz="1600" dirty="0" smtClean="0">
                <a:solidFill>
                  <a:srgbClr val="0070C0"/>
                </a:solidFill>
              </a:rPr>
              <a:t>akuter ambulanter oder stationärer </a:t>
            </a:r>
            <a:r>
              <a:rPr lang="de-DE" sz="1600" dirty="0">
                <a:solidFill>
                  <a:srgbClr val="0070C0"/>
                </a:solidFill>
              </a:rPr>
              <a:t>Chemotherapie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sz="1600" dirty="0" err="1" smtClean="0">
                <a:solidFill>
                  <a:srgbClr val="0070C0"/>
                </a:solidFill>
              </a:rPr>
              <a:t>immunkompromitierenden</a:t>
            </a:r>
            <a:r>
              <a:rPr lang="de-DE" sz="1600" dirty="0" smtClean="0">
                <a:solidFill>
                  <a:srgbClr val="0070C0"/>
                </a:solidFill>
              </a:rPr>
              <a:t> </a:t>
            </a:r>
            <a:r>
              <a:rPr lang="de-DE" sz="1600" dirty="0">
                <a:solidFill>
                  <a:srgbClr val="0070C0"/>
                </a:solidFill>
              </a:rPr>
              <a:t>Faktoren, z.B. HIV, Leberinsuffizienz, unkontrollierter/schlecht </a:t>
            </a:r>
            <a:r>
              <a:rPr lang="de-DE" sz="1600" dirty="0" smtClean="0">
                <a:solidFill>
                  <a:srgbClr val="0070C0"/>
                </a:solidFill>
              </a:rPr>
              <a:t>eingestellter/entgleister  Diabetes </a:t>
            </a:r>
            <a:r>
              <a:rPr lang="de-DE" sz="1600" dirty="0">
                <a:solidFill>
                  <a:srgbClr val="0070C0"/>
                </a:solidFill>
              </a:rPr>
              <a:t>mellitus, Einnahme von </a:t>
            </a:r>
            <a:r>
              <a:rPr lang="de-DE" sz="1600" dirty="0" err="1">
                <a:solidFill>
                  <a:srgbClr val="0070C0"/>
                </a:solidFill>
              </a:rPr>
              <a:t>Immunsuppressiva</a:t>
            </a:r>
            <a:r>
              <a:rPr lang="de-DE" sz="1600" dirty="0">
                <a:solidFill>
                  <a:srgbClr val="0070C0"/>
                </a:solidFill>
              </a:rPr>
              <a:t> (z.B. </a:t>
            </a:r>
            <a:r>
              <a:rPr lang="de-DE" sz="1600" dirty="0" err="1" smtClean="0">
                <a:solidFill>
                  <a:srgbClr val="0070C0"/>
                </a:solidFill>
              </a:rPr>
              <a:t>Cortisonpräparate</a:t>
            </a:r>
            <a:r>
              <a:rPr lang="de-DE" sz="1600" dirty="0">
                <a:solidFill>
                  <a:srgbClr val="0070C0"/>
                </a:solidFill>
              </a:rPr>
              <a:t>, </a:t>
            </a:r>
            <a:r>
              <a:rPr lang="de-DE" sz="1600" dirty="0" err="1" smtClean="0">
                <a:solidFill>
                  <a:srgbClr val="0070C0"/>
                </a:solidFill>
              </a:rPr>
              <a:t>Ciclosporin</a:t>
            </a:r>
            <a:r>
              <a:rPr lang="de-DE" sz="1600" dirty="0" smtClean="0">
                <a:solidFill>
                  <a:srgbClr val="0070C0"/>
                </a:solidFill>
              </a:rPr>
              <a:t>, </a:t>
            </a:r>
            <a:r>
              <a:rPr lang="de-DE" sz="1600" dirty="0" err="1" smtClean="0">
                <a:solidFill>
                  <a:srgbClr val="0070C0"/>
                </a:solidFill>
              </a:rPr>
              <a:t>Tacrolimus</a:t>
            </a:r>
            <a:r>
              <a:rPr lang="de-DE" sz="1600" dirty="0" smtClean="0">
                <a:solidFill>
                  <a:srgbClr val="0070C0"/>
                </a:solidFill>
              </a:rPr>
              <a:t>, </a:t>
            </a:r>
            <a:r>
              <a:rPr lang="de-DE" sz="1600" dirty="0" err="1" smtClean="0">
                <a:solidFill>
                  <a:srgbClr val="0070C0"/>
                </a:solidFill>
              </a:rPr>
              <a:t>Mycophenolat-Mofetil</a:t>
            </a:r>
            <a:r>
              <a:rPr lang="de-DE" sz="1600" dirty="0" smtClean="0">
                <a:solidFill>
                  <a:srgbClr val="0070C0"/>
                </a:solidFill>
              </a:rPr>
              <a:t>, </a:t>
            </a:r>
            <a:r>
              <a:rPr lang="de-DE" sz="1600" dirty="0">
                <a:solidFill>
                  <a:srgbClr val="0070C0"/>
                </a:solidFill>
              </a:rPr>
              <a:t>etc.)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 smtClean="0">
                <a:solidFill>
                  <a:srgbClr val="0070C0"/>
                </a:solidFill>
              </a:rPr>
              <a:t>akute </a:t>
            </a:r>
            <a:r>
              <a:rPr lang="de-DE" sz="1800" dirty="0">
                <a:solidFill>
                  <a:srgbClr val="0070C0"/>
                </a:solidFill>
              </a:rPr>
              <a:t>oder chronische Erkrankung im Bereich der Nieren und ableitenden </a:t>
            </a:r>
            <a:r>
              <a:rPr lang="de-DE" sz="1800" dirty="0" smtClean="0">
                <a:solidFill>
                  <a:srgbClr val="0070C0"/>
                </a:solidFill>
              </a:rPr>
              <a:t>Harnwege, ausgenommen chronische Niereninsuffizienz (Grad II/</a:t>
            </a:r>
            <a:r>
              <a:rPr lang="de-DE" sz="1800" dirty="0" err="1" smtClean="0">
                <a:solidFill>
                  <a:srgbClr val="0070C0"/>
                </a:solidFill>
              </a:rPr>
              <a:t>IIIa</a:t>
            </a:r>
            <a:r>
              <a:rPr lang="de-DE" sz="1800" dirty="0" smtClean="0">
                <a:solidFill>
                  <a:srgbClr val="0070C0"/>
                </a:solidFill>
              </a:rPr>
              <a:t>)</a:t>
            </a:r>
            <a:endParaRPr lang="de-DE" sz="1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 smtClean="0">
                <a:solidFill>
                  <a:srgbClr val="0070C0"/>
                </a:solidFill>
              </a:rPr>
              <a:t>stationärer </a:t>
            </a:r>
            <a:r>
              <a:rPr lang="de-DE" sz="1800" dirty="0">
                <a:solidFill>
                  <a:srgbClr val="0070C0"/>
                </a:solidFill>
              </a:rPr>
              <a:t>Aufenthalt in Krankenhaus oder Pflegeeinrichtung in den letzten 2 </a:t>
            </a:r>
            <a:r>
              <a:rPr lang="de-DE" sz="1800" dirty="0" smtClean="0">
                <a:solidFill>
                  <a:srgbClr val="0070C0"/>
                </a:solidFill>
              </a:rPr>
              <a:t>Wochen/dauerhaft</a:t>
            </a:r>
            <a:endParaRPr lang="de-DE" sz="1800" dirty="0">
              <a:solidFill>
                <a:srgbClr val="0070C0"/>
              </a:solidFill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7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38"/>
    </mc:Choice>
    <mc:Fallback xmlns="">
      <p:transition spd="slow" advTm="10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</a:t>
            </a:r>
            <a:r>
              <a:rPr lang="de-DE" dirty="0" smtClean="0"/>
              <a:t>nkomplizierter/kompl. HWI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11606394" y="6490362"/>
            <a:ext cx="502023" cy="242888"/>
          </a:xfrm>
        </p:spPr>
        <p:txBody>
          <a:bodyPr/>
          <a:lstStyle/>
          <a:p>
            <a:pPr>
              <a:defRPr/>
            </a:pPr>
            <a:r>
              <a:rPr lang="de-DE" dirty="0"/>
              <a:t>9</a:t>
            </a: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/>
          <a:srcRect l="55122" t="8118" r="5427" b="50025"/>
          <a:stretch/>
        </p:blipFill>
        <p:spPr>
          <a:xfrm>
            <a:off x="3041520" y="3174757"/>
            <a:ext cx="5633862" cy="3362325"/>
          </a:xfrm>
          <a:prstGeom prst="rect">
            <a:avLst/>
          </a:prstGeom>
        </p:spPr>
      </p:pic>
      <p:pic>
        <p:nvPicPr>
          <p:cNvPr id="11" name="Inhaltsplatzhalter 2"/>
          <p:cNvPicPr>
            <a:picLocks noChangeAspect="1"/>
          </p:cNvPicPr>
          <p:nvPr/>
        </p:nvPicPr>
        <p:blipFill rotWithShape="1">
          <a:blip r:embed="rId6"/>
          <a:srcRect l="6657" t="13872" r="54025" b="73217"/>
          <a:stretch/>
        </p:blipFill>
        <p:spPr>
          <a:xfrm>
            <a:off x="1740833" y="1437217"/>
            <a:ext cx="7733550" cy="1428373"/>
          </a:xfrm>
          <a:prstGeom prst="rect">
            <a:avLst/>
          </a:prstGeom>
          <a:solidFill>
            <a:srgbClr val="FF9999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FF9999"/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9717018" y="2553889"/>
            <a:ext cx="229374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600" dirty="0" smtClean="0"/>
              <a:t>Quelle:</a:t>
            </a:r>
            <a:endParaRPr lang="de-DE" sz="600" dirty="0"/>
          </a:p>
          <a:p>
            <a:r>
              <a:rPr lang="de-DE" sz="600" dirty="0" smtClean="0"/>
              <a:t>Leitlinienprogramm DGU</a:t>
            </a:r>
            <a:r>
              <a:rPr lang="de-DE" sz="600" dirty="0"/>
              <a:t>: Interdisziplinare S3 Leitlinie: Epidemiologie, Diagnostik, Therapie, </a:t>
            </a:r>
            <a:r>
              <a:rPr lang="de-DE" sz="600" dirty="0" err="1"/>
              <a:t>Pravention</a:t>
            </a:r>
            <a:r>
              <a:rPr lang="de-DE" sz="600" dirty="0"/>
              <a:t> </a:t>
            </a:r>
            <a:r>
              <a:rPr lang="de-DE" sz="600" dirty="0" smtClean="0"/>
              <a:t>und Management </a:t>
            </a:r>
            <a:r>
              <a:rPr lang="de-DE" sz="600" dirty="0"/>
              <a:t>unkomplizierter, bakterieller, ambulant erworbener Harnwegsinfektionen bei </a:t>
            </a:r>
            <a:r>
              <a:rPr lang="de-DE" sz="600" dirty="0" smtClean="0"/>
              <a:t>erwachsenen Patienten</a:t>
            </a:r>
            <a:r>
              <a:rPr lang="de-DE" sz="600" dirty="0"/>
              <a:t>. Langversion 1.1-2, 2017 AWMF Registernummer: 043/044, </a:t>
            </a:r>
            <a:r>
              <a:rPr lang="de-DE" sz="600" dirty="0" smtClean="0"/>
              <a:t>http</a:t>
            </a:r>
            <a:r>
              <a:rPr lang="de-DE" sz="600" dirty="0"/>
              <a:t>://</a:t>
            </a:r>
            <a:r>
              <a:rPr lang="de-DE" sz="600" dirty="0" smtClean="0"/>
              <a:t>www.awmf.org/uploads/tx_szleitlinien/043-044l_S3_Harnwegsinfektionen </a:t>
            </a:r>
            <a:r>
              <a:rPr lang="de-DE" sz="600" dirty="0" err="1"/>
              <a:t>pdf</a:t>
            </a:r>
            <a:r>
              <a:rPr lang="de-DE" sz="600" dirty="0"/>
              <a:t> (Zugriff am: 02.02.2021</a:t>
            </a:r>
            <a:r>
              <a:rPr lang="de-DE" sz="600" dirty="0" smtClean="0"/>
              <a:t>)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4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53"/>
    </mc:Choice>
    <mc:Fallback xmlns="">
      <p:transition spd="slow" advTm="5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Datenextraktion durch Ihre MFA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11581680" y="6480837"/>
            <a:ext cx="502023" cy="242888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10</a:t>
            </a:r>
            <a:endParaRPr lang="de-DE" dirty="0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19991" r="537" b="115"/>
          <a:stretch/>
        </p:blipFill>
        <p:spPr>
          <a:xfrm>
            <a:off x="1919656" y="1108717"/>
            <a:ext cx="8545381" cy="5380819"/>
          </a:xfr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66"/>
    </mc:Choice>
    <mc:Fallback xmlns="">
      <p:transition spd="slow" advTm="6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Datenextraktion durch Ihre MFA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8</a:t>
            </a: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600" t="8064" r="38971" b="4733"/>
          <a:stretch/>
        </p:blipFill>
        <p:spPr>
          <a:xfrm>
            <a:off x="590171" y="1105235"/>
            <a:ext cx="3330828" cy="536925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l="43606" t="20764" r="34306" b="2818"/>
          <a:stretch/>
        </p:blipFill>
        <p:spPr>
          <a:xfrm>
            <a:off x="4556325" y="1105235"/>
            <a:ext cx="2759061" cy="536925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/>
          <a:srcRect l="43704" t="18339" r="33931" b="6486"/>
          <a:stretch/>
        </p:blipFill>
        <p:spPr>
          <a:xfrm>
            <a:off x="8080611" y="1071398"/>
            <a:ext cx="2857501" cy="540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Datenextraktion durch Ihre MFA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11</a:t>
            </a:r>
            <a:endParaRPr lang="de-DE" dirty="0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46206" y="1172885"/>
            <a:ext cx="11607668" cy="5265189"/>
          </a:xfrm>
        </p:spPr>
        <p:txBody>
          <a:bodyPr/>
          <a:lstStyle/>
          <a:p>
            <a:pPr marL="0" indent="0">
              <a:buNone/>
            </a:pPr>
            <a:r>
              <a:rPr lang="de-DE" sz="2100" b="1" dirty="0" smtClean="0">
                <a:solidFill>
                  <a:srgbClr val="0070C0"/>
                </a:solidFill>
              </a:rPr>
              <a:t>Unterstützung durch die/den Ärztin/Arzt mit exakter Dokumentation:</a:t>
            </a:r>
          </a:p>
          <a:p>
            <a:pPr marL="0" indent="0">
              <a:buNone/>
            </a:pPr>
            <a:endParaRPr lang="de-DE" sz="21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de-DE" sz="2100" dirty="0">
                <a:solidFill>
                  <a:srgbClr val="0070C0"/>
                </a:solidFill>
              </a:rPr>
              <a:t>m</a:t>
            </a:r>
            <a:r>
              <a:rPr lang="de-DE" sz="2100" dirty="0" smtClean="0">
                <a:solidFill>
                  <a:srgbClr val="0070C0"/>
                </a:solidFill>
              </a:rPr>
              <a:t>öglichst einheitlicher ICD-Code für </a:t>
            </a:r>
            <a:r>
              <a:rPr lang="de-DE" sz="2100" dirty="0" err="1" smtClean="0">
                <a:solidFill>
                  <a:srgbClr val="0070C0"/>
                </a:solidFill>
              </a:rPr>
              <a:t>unkompl</a:t>
            </a:r>
            <a:r>
              <a:rPr lang="de-DE" sz="2100" dirty="0" smtClean="0">
                <a:solidFill>
                  <a:srgbClr val="0070C0"/>
                </a:solidFill>
              </a:rPr>
              <a:t>. HWI (MFA informieren)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100" dirty="0" smtClean="0">
                <a:solidFill>
                  <a:srgbClr val="0070C0"/>
                </a:solidFill>
              </a:rPr>
              <a:t>V.a./gesicherter HWI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100" dirty="0" smtClean="0">
                <a:solidFill>
                  <a:srgbClr val="0070C0"/>
                </a:solidFill>
              </a:rPr>
              <a:t>Rezidiv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sz="1700" dirty="0" smtClean="0">
                <a:solidFill>
                  <a:srgbClr val="0070C0"/>
                </a:solidFill>
              </a:rPr>
              <a:t>(</a:t>
            </a:r>
            <a:r>
              <a:rPr lang="de-DE" sz="1700" b="1" dirty="0" err="1" smtClean="0">
                <a:solidFill>
                  <a:srgbClr val="0070C0"/>
                </a:solidFill>
              </a:rPr>
              <a:t>Prae</a:t>
            </a:r>
            <a:r>
              <a:rPr lang="de-DE" sz="1700" b="1" dirty="0" smtClean="0">
                <a:solidFill>
                  <a:srgbClr val="0070C0"/>
                </a:solidFill>
              </a:rPr>
              <a:t>/Postmenopause:</a:t>
            </a:r>
            <a:r>
              <a:rPr lang="de-DE" sz="1700" dirty="0" smtClean="0">
                <a:solidFill>
                  <a:srgbClr val="0070C0"/>
                </a:solidFill>
              </a:rPr>
              <a:t> 2. HWI in 6 oder 3. HWI in 12 Monaten, </a:t>
            </a:r>
            <a:r>
              <a:rPr lang="de-DE" sz="1700" b="1" dirty="0" smtClean="0">
                <a:solidFill>
                  <a:srgbClr val="0070C0"/>
                </a:solidFill>
              </a:rPr>
              <a:t>Schwangerschaft: </a:t>
            </a:r>
            <a:r>
              <a:rPr lang="de-DE" sz="1700" dirty="0" smtClean="0">
                <a:solidFill>
                  <a:srgbClr val="0070C0"/>
                </a:solidFill>
              </a:rPr>
              <a:t>mind. 1 HWI während und eine oder mehrere Infektionsperioden vor/nach Beginn Schwangerschaft)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100" dirty="0" err="1" smtClean="0">
                <a:solidFill>
                  <a:srgbClr val="0070C0"/>
                </a:solidFill>
              </a:rPr>
              <a:t>Uricult</a:t>
            </a:r>
            <a:r>
              <a:rPr lang="de-DE" sz="2100" dirty="0" smtClean="0">
                <a:solidFill>
                  <a:srgbClr val="0070C0"/>
                </a:solidFill>
              </a:rPr>
              <a:t>/Antibiogramm, Antibiotika-Allergie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100" dirty="0" smtClean="0">
                <a:solidFill>
                  <a:srgbClr val="0070C0"/>
                </a:solidFill>
              </a:rPr>
              <a:t>Komplikationen (Fieber, Flankenschmerz, </a:t>
            </a:r>
            <a:r>
              <a:rPr lang="de-DE" sz="2100" dirty="0" err="1" smtClean="0">
                <a:solidFill>
                  <a:srgbClr val="0070C0"/>
                </a:solidFill>
              </a:rPr>
              <a:t>Pyelonephritis</a:t>
            </a:r>
            <a:r>
              <a:rPr lang="de-DE" sz="2100" dirty="0" smtClean="0">
                <a:solidFill>
                  <a:srgbClr val="0070C0"/>
                </a:solidFill>
              </a:rPr>
              <a:t>, </a:t>
            </a:r>
            <a:r>
              <a:rPr lang="de-DE" sz="2100" dirty="0" err="1" smtClean="0">
                <a:solidFill>
                  <a:srgbClr val="0070C0"/>
                </a:solidFill>
              </a:rPr>
              <a:t>Urosepsis</a:t>
            </a:r>
            <a:r>
              <a:rPr lang="de-DE" sz="2100" dirty="0" smtClean="0">
                <a:solidFill>
                  <a:srgbClr val="0070C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100" dirty="0" smtClean="0">
                <a:solidFill>
                  <a:srgbClr val="0070C0"/>
                </a:solidFill>
              </a:rPr>
              <a:t>bestehende Schwangerschaft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100" dirty="0" smtClean="0">
                <a:solidFill>
                  <a:srgbClr val="0070C0"/>
                </a:solidFill>
              </a:rPr>
              <a:t>Dokumentation aller </a:t>
            </a:r>
            <a:r>
              <a:rPr lang="de-DE" sz="2100" dirty="0">
                <a:solidFill>
                  <a:srgbClr val="0070C0"/>
                </a:solidFill>
              </a:rPr>
              <a:t>verordneten </a:t>
            </a:r>
            <a:r>
              <a:rPr lang="de-DE" sz="2100" dirty="0" smtClean="0">
                <a:solidFill>
                  <a:srgbClr val="0070C0"/>
                </a:solidFill>
              </a:rPr>
              <a:t>Medikamente (Erst/Zweit/Drittverordnung) und </a:t>
            </a:r>
            <a:r>
              <a:rPr lang="de-DE" sz="2100" b="1" dirty="0" smtClean="0">
                <a:solidFill>
                  <a:srgbClr val="0070C0"/>
                </a:solidFill>
              </a:rPr>
              <a:t>externer Vormedikation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100" dirty="0" smtClean="0">
                <a:solidFill>
                  <a:srgbClr val="0070C0"/>
                </a:solidFill>
              </a:rPr>
              <a:t>Dokumentation, falls Rezept zur evtl. späteren Einlösung mitgegeben oder händisch ausgefüllt wurde</a:t>
            </a:r>
            <a:endParaRPr lang="de-DE" sz="2100" dirty="0">
              <a:solidFill>
                <a:srgbClr val="0070C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83"/>
    </mc:Choice>
    <mc:Fallback xmlns="">
      <p:transition spd="slow" advTm="109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Interventionsmaterialien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12</a:t>
            </a:r>
            <a:endParaRPr lang="de-DE" dirty="0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46207" y="1166191"/>
            <a:ext cx="3641386" cy="4938047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 err="1" smtClean="0">
                <a:solidFill>
                  <a:srgbClr val="0070C0"/>
                </a:solidFill>
              </a:rPr>
              <a:t>Pocketcard</a:t>
            </a:r>
            <a:r>
              <a:rPr lang="de-DE" sz="2000" b="1" dirty="0">
                <a:solidFill>
                  <a:srgbClr val="0070C0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 smtClean="0">
                <a:solidFill>
                  <a:srgbClr val="0070C0"/>
                </a:solidFill>
              </a:rPr>
              <a:t>Antibiotika der ersten Wahl beim </a:t>
            </a:r>
            <a:r>
              <a:rPr lang="de-DE" sz="1800" dirty="0" err="1" smtClean="0">
                <a:solidFill>
                  <a:srgbClr val="0070C0"/>
                </a:solidFill>
              </a:rPr>
              <a:t>unkompl</a:t>
            </a:r>
            <a:r>
              <a:rPr lang="de-DE" sz="1800" dirty="0" smtClean="0">
                <a:solidFill>
                  <a:srgbClr val="0070C0"/>
                </a:solidFill>
              </a:rPr>
              <a:t>. HWI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>
                <a:solidFill>
                  <a:srgbClr val="0070C0"/>
                </a:solidFill>
              </a:rPr>
              <a:t>k</a:t>
            </a:r>
            <a:r>
              <a:rPr lang="de-DE" sz="1800" dirty="0" smtClean="0">
                <a:solidFill>
                  <a:srgbClr val="0070C0"/>
                </a:solidFill>
              </a:rPr>
              <a:t>omplizierende/Risiko-Faktoren</a:t>
            </a:r>
            <a:endParaRPr lang="de-DE" sz="1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 smtClean="0">
                <a:solidFill>
                  <a:srgbClr val="0070C0"/>
                </a:solidFill>
              </a:rPr>
              <a:t>Risiken bei Verordnung von Zweitlinien-Antibiotika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>
                <a:solidFill>
                  <a:srgbClr val="0070C0"/>
                </a:solidFill>
              </a:rPr>
              <a:t>w</a:t>
            </a:r>
            <a:r>
              <a:rPr lang="de-DE" sz="1800" dirty="0" smtClean="0">
                <a:solidFill>
                  <a:srgbClr val="0070C0"/>
                </a:solidFill>
              </a:rPr>
              <a:t>ann Überweisung/weitere Untersuchungen?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 smtClean="0">
                <a:solidFill>
                  <a:srgbClr val="0070C0"/>
                </a:solidFill>
              </a:rPr>
              <a:t>Diagnostik und Therapie bei Patienten mit HWI (auch bei Rezidiven/ komplizierten Verläufen)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/>
          <a:srcRect l="30607" t="13151" r="45238" b="3248"/>
          <a:stretch/>
        </p:blipFill>
        <p:spPr>
          <a:xfrm>
            <a:off x="4370205" y="1048506"/>
            <a:ext cx="2915041" cy="567521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/>
          <a:srcRect l="30574" t="10894" r="44929" b="3120"/>
          <a:stretch/>
        </p:blipFill>
        <p:spPr>
          <a:xfrm>
            <a:off x="7667859" y="1108717"/>
            <a:ext cx="2853655" cy="563438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9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90"/>
    </mc:Choice>
    <mc:Fallback xmlns="">
      <p:transition spd="slow" advTm="4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Interventionsmaterialien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13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92980" y="1155761"/>
            <a:ext cx="11617193" cy="5207715"/>
          </a:xfrm>
        </p:spPr>
        <p:txBody>
          <a:bodyPr/>
          <a:lstStyle/>
          <a:p>
            <a:pPr marL="0" indent="0">
              <a:buNone/>
            </a:pPr>
            <a:r>
              <a:rPr lang="de-DE" sz="2200" b="1" dirty="0" smtClean="0">
                <a:solidFill>
                  <a:srgbClr val="0070C0"/>
                </a:solidFill>
              </a:rPr>
              <a:t>Leitfaden:</a:t>
            </a:r>
          </a:p>
          <a:p>
            <a:pPr marL="0" indent="0">
              <a:buNone/>
            </a:pPr>
            <a:endParaRPr lang="de-DE" sz="22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e-DE" sz="2200" dirty="0" smtClean="0">
                <a:solidFill>
                  <a:srgbClr val="0070C0"/>
                </a:solidFill>
              </a:rPr>
              <a:t>Zusammenfassung wichtiger Inhalte der Leitlinie</a:t>
            </a:r>
          </a:p>
          <a:p>
            <a:pPr marL="0" indent="0">
              <a:buNone/>
            </a:pPr>
            <a:r>
              <a:rPr lang="de-DE" sz="2200" dirty="0" smtClean="0">
                <a:solidFill>
                  <a:srgbClr val="0070C0"/>
                </a:solidFill>
              </a:rPr>
              <a:t>bezüglich Diagnostik und Therapie bei:</a:t>
            </a:r>
          </a:p>
          <a:p>
            <a:pPr marL="0" indent="0">
              <a:buNone/>
            </a:pPr>
            <a:endParaRPr lang="de-DE" sz="22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</a:rPr>
              <a:t>Frauen in der </a:t>
            </a:r>
            <a:r>
              <a:rPr lang="de-DE" sz="2200" dirty="0" err="1" smtClean="0">
                <a:solidFill>
                  <a:srgbClr val="0070C0"/>
                </a:solidFill>
              </a:rPr>
              <a:t>Prae</a:t>
            </a:r>
            <a:r>
              <a:rPr lang="de-DE" sz="2200" dirty="0" smtClean="0">
                <a:solidFill>
                  <a:srgbClr val="0070C0"/>
                </a:solidFill>
              </a:rPr>
              <a:t>/Postmenopause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</a:rPr>
              <a:t>Schwangeren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</a:rPr>
              <a:t>Diabetikerinnen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</a:rPr>
              <a:t>Rezidivierenden HWI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</a:rPr>
              <a:t>Einmal-/Langzeitprophylaxe</a:t>
            </a:r>
          </a:p>
          <a:p>
            <a:pPr marL="0" indent="0">
              <a:buNone/>
            </a:pPr>
            <a:endParaRPr lang="de-DE" sz="2200" dirty="0">
              <a:solidFill>
                <a:srgbClr val="0070C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34076" t="7793" r="34126" b="9125"/>
          <a:stretch/>
        </p:blipFill>
        <p:spPr>
          <a:xfrm>
            <a:off x="7448203" y="1202130"/>
            <a:ext cx="3591624" cy="527870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8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62"/>
    </mc:Choice>
    <mc:Fallback xmlns="">
      <p:transition spd="slow" advTm="40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Interventionsmaterialien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14</a:t>
            </a:r>
            <a:endParaRPr lang="de-DE" dirty="0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200" b="1" dirty="0" smtClean="0">
                <a:solidFill>
                  <a:srgbClr val="0070C0"/>
                </a:solidFill>
              </a:rPr>
              <a:t>Leitfaden:</a:t>
            </a:r>
          </a:p>
          <a:p>
            <a:pPr marL="0" indent="0">
              <a:buNone/>
            </a:pPr>
            <a:r>
              <a:rPr lang="de-DE" sz="2200" dirty="0" smtClean="0">
                <a:solidFill>
                  <a:srgbClr val="0070C0"/>
                </a:solidFill>
              </a:rPr>
              <a:t>Gesprächstipps für schwierige </a:t>
            </a:r>
          </a:p>
          <a:p>
            <a:pPr marL="0" indent="0">
              <a:buNone/>
            </a:pPr>
            <a:r>
              <a:rPr lang="de-DE" sz="2200" dirty="0" smtClean="0">
                <a:solidFill>
                  <a:srgbClr val="0070C0"/>
                </a:solidFill>
              </a:rPr>
              <a:t>kommunikative Situationen</a:t>
            </a:r>
          </a:p>
          <a:p>
            <a:pPr marL="0" indent="0">
              <a:buNone/>
            </a:pPr>
            <a:endParaRPr lang="de-DE" sz="2200" dirty="0">
              <a:solidFill>
                <a:srgbClr val="0070C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34076" t="7793" r="34132" b="10271"/>
          <a:stretch/>
        </p:blipFill>
        <p:spPr>
          <a:xfrm>
            <a:off x="7857777" y="1153819"/>
            <a:ext cx="3657948" cy="53029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/>
          <a:srcRect l="42996" t="13502" r="-94" b="11799"/>
          <a:stretch/>
        </p:blipFill>
        <p:spPr>
          <a:xfrm>
            <a:off x="1552575" y="2464406"/>
            <a:ext cx="5457826" cy="401643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1"/>
    </mc:Choice>
    <mc:Fallback xmlns="">
      <p:transition spd="slow" advTm="3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Interventionsmaterialien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15</a:t>
            </a:r>
            <a:endParaRPr lang="de-DE" dirty="0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200" b="1" dirty="0" err="1" smtClean="0">
                <a:solidFill>
                  <a:srgbClr val="0070C0"/>
                </a:solidFill>
              </a:rPr>
              <a:t>Patientinnenflyer</a:t>
            </a:r>
            <a:endParaRPr lang="de-DE" sz="2200" b="1" dirty="0">
              <a:solidFill>
                <a:srgbClr val="0070C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/>
          <a:srcRect l="30519" t="12746" r="47971" b="2768"/>
          <a:stretch/>
        </p:blipFill>
        <p:spPr>
          <a:xfrm>
            <a:off x="3351825" y="1067990"/>
            <a:ext cx="2504719" cy="55340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/>
          <a:srcRect l="39587" t="12976" r="38330" b="3937"/>
          <a:stretch/>
        </p:blipFill>
        <p:spPr>
          <a:xfrm>
            <a:off x="6915150" y="1067990"/>
            <a:ext cx="2614889" cy="553402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3"/>
    </mc:Choice>
    <mc:Fallback xmlns="">
      <p:transition spd="slow" advTm="21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Interventionsmaterialien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16</a:t>
            </a:r>
            <a:endParaRPr lang="de-DE" dirty="0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200" b="1" dirty="0" smtClean="0">
                <a:solidFill>
                  <a:srgbClr val="0070C0"/>
                </a:solidFill>
              </a:rPr>
              <a:t>Poster</a:t>
            </a:r>
            <a:endParaRPr lang="de-DE" sz="2200" b="1" dirty="0">
              <a:solidFill>
                <a:srgbClr val="0070C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26265" t="11973" r="39971" b="4666"/>
          <a:stretch/>
        </p:blipFill>
        <p:spPr>
          <a:xfrm>
            <a:off x="1885949" y="1166191"/>
            <a:ext cx="3867913" cy="53715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/>
          <a:srcRect l="26271" t="11757" r="40531" b="5618"/>
          <a:stretch/>
        </p:blipFill>
        <p:spPr>
          <a:xfrm>
            <a:off x="6404788" y="1166191"/>
            <a:ext cx="3825062" cy="535476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4"/>
    </mc:Choice>
    <mc:Fallback xmlns="">
      <p:transition spd="slow" advTm="8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Projektdaten</a:t>
            </a:r>
          </a:p>
          <a:p>
            <a:r>
              <a:rPr lang="de-DE" dirty="0" smtClean="0"/>
              <a:t>Förderer/beteiligte Institute</a:t>
            </a:r>
            <a:endParaRPr lang="de-DE" dirty="0"/>
          </a:p>
          <a:p>
            <a:r>
              <a:rPr lang="de-DE" dirty="0" smtClean="0"/>
              <a:t>Ziele der Studie</a:t>
            </a:r>
          </a:p>
          <a:p>
            <a:r>
              <a:rPr lang="de-DE" dirty="0" smtClean="0"/>
              <a:t>Studienverlauf</a:t>
            </a:r>
          </a:p>
          <a:p>
            <a:r>
              <a:rPr lang="de-DE" dirty="0" smtClean="0"/>
              <a:t>Interventionsmaterialien</a:t>
            </a:r>
          </a:p>
          <a:p>
            <a:r>
              <a:rPr lang="de-DE" dirty="0" smtClean="0"/>
              <a:t>Kontakt/Hilfe</a:t>
            </a:r>
            <a:endParaRPr lang="de-DE" dirty="0"/>
          </a:p>
        </p:txBody>
      </p:sp>
      <p:pic>
        <p:nvPicPr>
          <p:cNvPr id="4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4"/>
    </mc:Choice>
    <mc:Fallback xmlns="">
      <p:transition spd="slow" advTm="6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Interventionsmaterialien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17</a:t>
            </a:r>
            <a:endParaRPr lang="de-DE" dirty="0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200" b="1" dirty="0" smtClean="0">
                <a:solidFill>
                  <a:srgbClr val="0070C0"/>
                </a:solidFill>
              </a:rPr>
              <a:t>Poster</a:t>
            </a:r>
            <a:endParaRPr lang="de-DE" sz="2200" b="1" dirty="0">
              <a:solidFill>
                <a:srgbClr val="0070C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/>
          <a:srcRect l="26124" t="11946" r="40106" b="3905"/>
          <a:stretch/>
        </p:blipFill>
        <p:spPr>
          <a:xfrm>
            <a:off x="3590925" y="1113897"/>
            <a:ext cx="3829050" cy="53669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Interventionsmaterialien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18</a:t>
            </a:r>
            <a:endParaRPr lang="de-DE" dirty="0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200" b="1" dirty="0" smtClean="0">
                <a:solidFill>
                  <a:srgbClr val="0070C0"/>
                </a:solidFill>
              </a:rPr>
              <a:t>Zertifikat </a:t>
            </a:r>
          </a:p>
          <a:p>
            <a:pPr marL="0" indent="0">
              <a:buNone/>
            </a:pPr>
            <a:r>
              <a:rPr lang="de-DE" sz="2200" b="1" dirty="0">
                <a:solidFill>
                  <a:srgbClr val="0070C0"/>
                </a:solidFill>
              </a:rPr>
              <a:t>z</a:t>
            </a:r>
            <a:r>
              <a:rPr lang="de-DE" sz="2200" b="1" dirty="0" smtClean="0">
                <a:solidFill>
                  <a:srgbClr val="0070C0"/>
                </a:solidFill>
              </a:rPr>
              <a:t>ur Studienteilnahme</a:t>
            </a:r>
            <a:endParaRPr lang="de-DE" sz="2200" b="1" dirty="0">
              <a:solidFill>
                <a:srgbClr val="0070C0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l="27323" t="21121" r="42424" b="6040"/>
          <a:stretch/>
        </p:blipFill>
        <p:spPr>
          <a:xfrm>
            <a:off x="3745837" y="1066800"/>
            <a:ext cx="4211047" cy="57028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9"/>
    </mc:Choice>
    <mc:Fallback xmlns="">
      <p:transition spd="slow" advTm="12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Verordnungsfeedback und </a:t>
            </a:r>
            <a:r>
              <a:rPr lang="de-DE" dirty="0" err="1" smtClean="0"/>
              <a:t>RedAres-Hompage</a:t>
            </a:r>
            <a:r>
              <a:rPr lang="de-DE" dirty="0" smtClean="0"/>
              <a:t>	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0070C0"/>
                </a:solidFill>
              </a:rPr>
              <a:t>Quartalsweises Verordnungsfeedback</a:t>
            </a:r>
          </a:p>
          <a:p>
            <a:pPr lvl="1"/>
            <a:r>
              <a:rPr lang="de-DE" dirty="0">
                <a:solidFill>
                  <a:srgbClr val="0070C0"/>
                </a:solidFill>
              </a:rPr>
              <a:t>a</a:t>
            </a:r>
            <a:r>
              <a:rPr lang="de-DE" dirty="0" smtClean="0">
                <a:solidFill>
                  <a:srgbClr val="0070C0"/>
                </a:solidFill>
              </a:rPr>
              <a:t>uf Wunsch per Mail oder telefonisch (Kontaktdaten?)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de-DE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de-DE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de-DE" dirty="0" err="1" smtClean="0">
                <a:solidFill>
                  <a:srgbClr val="0070C0"/>
                </a:solidFill>
              </a:rPr>
              <a:t>RedAres</a:t>
            </a:r>
            <a:r>
              <a:rPr lang="de-DE" dirty="0" smtClean="0">
                <a:solidFill>
                  <a:srgbClr val="0070C0"/>
                </a:solidFill>
              </a:rPr>
              <a:t>-Homepage mit internem Bereich für Interventionspraxen</a:t>
            </a:r>
          </a:p>
          <a:p>
            <a:pPr lvl="1"/>
            <a:endParaRPr lang="de-DE" dirty="0" smtClean="0">
              <a:solidFill>
                <a:srgbClr val="0070C0"/>
              </a:solidFill>
            </a:endParaRPr>
          </a:p>
          <a:p>
            <a:pPr lvl="1"/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rgbClr val="0070C0"/>
                </a:solidFill>
                <a:hlinkClick r:id="rId4"/>
              </a:rPr>
              <a:t>https://www.ukw.de/forschung/redares-projekt/startseite</a:t>
            </a:r>
            <a:r>
              <a:rPr lang="de-DE" dirty="0" smtClean="0">
                <a:solidFill>
                  <a:srgbClr val="0070C0"/>
                </a:solidFill>
                <a:hlinkClick r:id="rId4"/>
              </a:rPr>
              <a:t>/</a:t>
            </a:r>
            <a:endParaRPr lang="de-DE" dirty="0" smtClean="0">
              <a:solidFill>
                <a:srgbClr val="0070C0"/>
              </a:solidFill>
            </a:endParaRPr>
          </a:p>
          <a:p>
            <a:pPr lvl="1"/>
            <a:endParaRPr lang="de-DE" dirty="0" smtClean="0">
              <a:solidFill>
                <a:srgbClr val="0070C0"/>
              </a:solidFill>
            </a:endParaRPr>
          </a:p>
          <a:p>
            <a:pPr lvl="1"/>
            <a:r>
              <a:rPr lang="de-DE" dirty="0">
                <a:solidFill>
                  <a:srgbClr val="0070C0"/>
                </a:solidFill>
              </a:rPr>
              <a:t>d</a:t>
            </a:r>
            <a:r>
              <a:rPr lang="de-DE" dirty="0" smtClean="0">
                <a:solidFill>
                  <a:srgbClr val="0070C0"/>
                </a:solidFill>
              </a:rPr>
              <a:t>as Passwort für den internen Bereich bekommen Sie mit den anderen Interventionsmaterialien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RedAres</a:t>
            </a:r>
            <a:r>
              <a:rPr lang="de-DE" dirty="0"/>
              <a:t> Initiierung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121C1ED-56DE-4A4D-A6B8-EA540EC50A9E}" type="datetime1">
              <a:rPr lang="de-DE" smtClean="0"/>
              <a:pPr>
                <a:defRPr/>
              </a:pPr>
              <a:t>08.03.2021</a:t>
            </a:fld>
            <a:endParaRPr lang="de-DE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4"/>
    </mc:Choice>
    <mc:Fallback xmlns="">
      <p:transition spd="slow" advTm="2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Kontakt/Hilfe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</a:t>
            </a:r>
            <a:endParaRPr lang="de-DE" dirty="0"/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e-DE" b="1" dirty="0" smtClean="0">
                <a:solidFill>
                  <a:srgbClr val="0070C0"/>
                </a:solidFill>
              </a:rPr>
              <a:t>Studienhotline:</a:t>
            </a:r>
          </a:p>
          <a:p>
            <a:pPr marL="0" indent="0">
              <a:buNone/>
            </a:pPr>
            <a:r>
              <a:rPr lang="de-DE" dirty="0">
                <a:solidFill>
                  <a:srgbClr val="0070C0"/>
                </a:solidFill>
              </a:rPr>
              <a:t>Studienteam Würzburg: Christiane Wagner: Tel.: 0931-201-47804, </a:t>
            </a:r>
          </a:p>
          <a:p>
            <a:pPr marL="0" indent="0">
              <a:buNone/>
            </a:pPr>
            <a:r>
              <a:rPr lang="de-DE" dirty="0">
                <a:solidFill>
                  <a:srgbClr val="0070C0"/>
                </a:solidFill>
              </a:rPr>
              <a:t>E-Mail: </a:t>
            </a:r>
            <a:r>
              <a:rPr lang="de-DE" dirty="0" smtClean="0">
                <a:solidFill>
                  <a:srgbClr val="0070C0"/>
                </a:solidFill>
              </a:rPr>
              <a:t>Redares@ukw.de</a:t>
            </a:r>
          </a:p>
          <a:p>
            <a:pPr marL="0" indent="0">
              <a:buNone/>
            </a:pPr>
            <a:endParaRPr lang="de-DE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e-DE" b="1" dirty="0" smtClean="0">
                <a:solidFill>
                  <a:srgbClr val="0070C0"/>
                </a:solidFill>
              </a:rPr>
              <a:t>Homepage der Studie:</a:t>
            </a:r>
          </a:p>
          <a:p>
            <a:pPr marL="0" indent="0">
              <a:buNone/>
            </a:pPr>
            <a:r>
              <a:rPr lang="de-DE" dirty="0" smtClean="0">
                <a:solidFill>
                  <a:srgbClr val="0070C0"/>
                </a:solidFill>
              </a:rPr>
              <a:t>www.redares.de</a:t>
            </a:r>
            <a:endParaRPr lang="de-DE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0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1"/>
    </mc:Choice>
    <mc:Fallback xmlns="">
      <p:transition spd="slow" advTm="1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      Vielen Dank für Ihre Aufmerksamkeit!</a:t>
            </a:r>
            <a:endParaRPr lang="de-DE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7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8"/>
    </mc:Choice>
    <mc:Fallback xmlns="">
      <p:transition spd="slow" advTm="8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Projektdaten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1</a:t>
            </a:r>
          </a:p>
        </p:txBody>
      </p:sp>
      <p:sp>
        <p:nvSpPr>
          <p:cNvPr id="9" name="Inhaltsplatzhalter 1"/>
          <p:cNvSpPr>
            <a:spLocks noGrp="1"/>
          </p:cNvSpPr>
          <p:nvPr>
            <p:ph idx="1"/>
          </p:nvPr>
        </p:nvSpPr>
        <p:spPr>
          <a:xfrm>
            <a:off x="346207" y="1132132"/>
            <a:ext cx="11388594" cy="5233753"/>
          </a:xfrm>
        </p:spPr>
        <p:txBody>
          <a:bodyPr/>
          <a:lstStyle/>
          <a:p>
            <a:pPr marL="0" indent="0" algn="just">
              <a:lnSpc>
                <a:spcPts val="1500"/>
              </a:lnSpc>
              <a:spcAft>
                <a:spcPts val="600"/>
              </a:spcAft>
              <a:buNone/>
            </a:pPr>
            <a:r>
              <a:rPr lang="de-DE" sz="2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Laufzeit:</a:t>
            </a:r>
            <a:r>
              <a:rPr lang="de-DE" sz="2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09/2019 </a:t>
            </a:r>
            <a:r>
              <a:rPr lang="de-DE" sz="2200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bis </a:t>
            </a:r>
            <a:r>
              <a:rPr lang="de-DE" sz="2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08/2022</a:t>
            </a:r>
            <a:endParaRPr lang="de-DE" sz="2200" dirty="0">
              <a:solidFill>
                <a:srgbClr val="0070C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de-DE" sz="2200" b="1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de-DE" sz="2200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de-DE" sz="2200" b="1" dirty="0" smtClean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1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179320116"/>
              </p:ext>
            </p:extLst>
          </p:nvPr>
        </p:nvGraphicFramePr>
        <p:xfrm>
          <a:off x="2032000" y="1716505"/>
          <a:ext cx="6999705" cy="4421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73"/>
    </mc:Choice>
    <mc:Fallback xmlns="">
      <p:transition spd="slow" advTm="101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Förderer/beteiligte Partner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2</a:t>
            </a:r>
            <a:endParaRPr lang="de-DE" dirty="0"/>
          </a:p>
        </p:txBody>
      </p:sp>
      <p:sp>
        <p:nvSpPr>
          <p:cNvPr id="9" name="Inhaltsplatzhalter 1"/>
          <p:cNvSpPr>
            <a:spLocks noGrp="1"/>
          </p:cNvSpPr>
          <p:nvPr>
            <p:ph idx="1"/>
          </p:nvPr>
        </p:nvSpPr>
        <p:spPr>
          <a:xfrm>
            <a:off x="346207" y="1286507"/>
            <a:ext cx="11476826" cy="4937830"/>
          </a:xfrm>
        </p:spPr>
        <p:txBody>
          <a:bodyPr/>
          <a:lstStyle/>
          <a:p>
            <a:pPr marL="0" indent="0" algn="just">
              <a:spcAft>
                <a:spcPts val="600"/>
              </a:spcAft>
              <a:buNone/>
            </a:pPr>
            <a:r>
              <a:rPr lang="de-DE" sz="2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Die </a:t>
            </a:r>
            <a:r>
              <a:rPr lang="de-DE" sz="2200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Studie wird durch den Innovationsausschuss des </a:t>
            </a:r>
            <a:r>
              <a:rPr lang="de-DE" sz="22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G-BA</a:t>
            </a:r>
            <a:r>
              <a:rPr lang="de-DE" sz="2200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gefördert. </a:t>
            </a:r>
            <a:endParaRPr lang="de-DE" sz="2200" dirty="0" smtClean="0">
              <a:solidFill>
                <a:srgbClr val="0070C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de-DE" sz="22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Konsortialführung: </a:t>
            </a:r>
            <a:r>
              <a:rPr lang="de-DE" sz="2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Institut </a:t>
            </a:r>
            <a:r>
              <a:rPr lang="de-DE" sz="2200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für Allgemeinmedizin </a:t>
            </a:r>
            <a:r>
              <a:rPr lang="de-DE" sz="2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des Universitätsklinikums </a:t>
            </a:r>
            <a:r>
              <a:rPr lang="de-DE" sz="2200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Würzburg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de-DE" sz="2200" b="1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Projektpartner:</a:t>
            </a:r>
            <a:endParaRPr lang="de-DE" sz="2200" dirty="0">
              <a:solidFill>
                <a:srgbClr val="0070C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Institute </a:t>
            </a:r>
            <a:r>
              <a:rPr lang="de-DE" sz="2200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für </a:t>
            </a:r>
            <a:r>
              <a:rPr lang="de-DE" sz="2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Allgemeinmedizin: Berlin Charité, Freiburg, Jena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Robert-Koch-Institut Berlin (Teilprojekt a)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de-DE" sz="2200" dirty="0">
                <a:solidFill>
                  <a:srgbClr val="0070C0"/>
                </a:solidFill>
              </a:rPr>
              <a:t>Institut für Klinische Epidemiologie und Biometrie (</a:t>
            </a:r>
            <a:r>
              <a:rPr lang="de-DE" sz="2200" dirty="0" smtClean="0">
                <a:solidFill>
                  <a:srgbClr val="0070C0"/>
                </a:solidFill>
              </a:rPr>
              <a:t>IKE-B), Universität </a:t>
            </a:r>
            <a:r>
              <a:rPr lang="de-DE" sz="2200" dirty="0">
                <a:solidFill>
                  <a:srgbClr val="0070C0"/>
                </a:solidFill>
              </a:rPr>
              <a:t>Würzburg</a:t>
            </a:r>
            <a:r>
              <a:rPr lang="de-DE" sz="2200" dirty="0" smtClean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</a:rPr>
              <a:t>PD Dr. Guido Schmiemann, Universität Bremen, Institut für </a:t>
            </a:r>
            <a:r>
              <a:rPr lang="de-DE" sz="2200" dirty="0">
                <a:solidFill>
                  <a:srgbClr val="0070C0"/>
                </a:solidFill>
              </a:rPr>
              <a:t>Public </a:t>
            </a:r>
            <a:r>
              <a:rPr lang="de-DE" sz="2200" dirty="0" err="1">
                <a:solidFill>
                  <a:srgbClr val="0070C0"/>
                </a:solidFill>
              </a:rPr>
              <a:t>Health</a:t>
            </a:r>
            <a:r>
              <a:rPr lang="de-DE" sz="2200" dirty="0">
                <a:solidFill>
                  <a:srgbClr val="0070C0"/>
                </a:solidFill>
              </a:rPr>
              <a:t> und </a:t>
            </a:r>
            <a:r>
              <a:rPr lang="de-DE" sz="2200" dirty="0" smtClean="0">
                <a:solidFill>
                  <a:srgbClr val="0070C0"/>
                </a:solidFill>
              </a:rPr>
              <a:t>Pflegeforschung, Abteilung </a:t>
            </a:r>
            <a:r>
              <a:rPr lang="de-DE" sz="2200" dirty="0">
                <a:solidFill>
                  <a:srgbClr val="0070C0"/>
                </a:solidFill>
              </a:rPr>
              <a:t>1: </a:t>
            </a:r>
            <a:r>
              <a:rPr lang="de-DE" sz="2200" dirty="0" smtClean="0">
                <a:solidFill>
                  <a:srgbClr val="0070C0"/>
                </a:solidFill>
              </a:rPr>
              <a:t>Versorgungsforschung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Dr. Wolfgang Schneider-Rathert, </a:t>
            </a:r>
            <a:r>
              <a:rPr lang="de-DE" altLang="de-DE" sz="22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Hausärztliche </a:t>
            </a:r>
            <a:r>
              <a:rPr lang="de-DE" altLang="de-DE" sz="22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Gemeinschaftspraxis </a:t>
            </a:r>
            <a:r>
              <a:rPr lang="de-DE" altLang="de-DE" sz="2200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Querum</a:t>
            </a:r>
            <a:r>
              <a:rPr lang="de-DE" altLang="de-DE" sz="22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Akademische Lehrpraxis der Medizinischen Hochschule Hannover und der Universitätsmedizin </a:t>
            </a:r>
            <a:r>
              <a:rPr lang="de-DE" altLang="de-DE" sz="2200" dirty="0" smtClean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Göttingen</a:t>
            </a:r>
            <a:endParaRPr lang="de-DE" altLang="de-DE" sz="2200" dirty="0">
              <a:solidFill>
                <a:srgbClr val="0070C0"/>
              </a:solidFill>
              <a:latin typeface="+mn-lt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de-DE" sz="2200" dirty="0" smtClean="0">
              <a:solidFill>
                <a:srgbClr val="0070C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200" dirty="0">
              <a:solidFill>
                <a:srgbClr val="0070C0"/>
              </a:solidFill>
            </a:endParaRP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7"/>
    </mc:Choice>
    <mc:Fallback xmlns="">
      <p:transition spd="slow" advTm="55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11607640" y="6480837"/>
            <a:ext cx="502023" cy="242888"/>
          </a:xfrm>
        </p:spPr>
        <p:txBody>
          <a:bodyPr/>
          <a:lstStyle/>
          <a:p>
            <a:pPr>
              <a:defRPr/>
            </a:pPr>
            <a:r>
              <a:rPr lang="de-DE" dirty="0"/>
              <a:t>3</a:t>
            </a: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0453" t="12865" r="35444" b="8354"/>
          <a:stretch/>
        </p:blipFill>
        <p:spPr>
          <a:xfrm>
            <a:off x="-72188" y="2"/>
            <a:ext cx="6889422" cy="692216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86863" y="2606843"/>
            <a:ext cx="492491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</a:rPr>
              <a:t>138 Praxen in Berlin, Freiburg, Thüringen, Bayern</a:t>
            </a:r>
          </a:p>
          <a:p>
            <a:r>
              <a:rPr lang="de-DE" sz="1600" dirty="0" smtClean="0">
                <a:solidFill>
                  <a:srgbClr val="0070C0"/>
                </a:solidFill>
              </a:rPr>
              <a:t>Randomisierung in:</a:t>
            </a:r>
          </a:p>
          <a:p>
            <a:r>
              <a:rPr lang="de-DE" sz="1600" dirty="0" smtClean="0">
                <a:solidFill>
                  <a:srgbClr val="0070C0"/>
                </a:solidFill>
              </a:rPr>
              <a:t>69 Interventionspraxen</a:t>
            </a:r>
          </a:p>
          <a:p>
            <a:r>
              <a:rPr lang="de-DE" sz="1600" dirty="0" smtClean="0">
                <a:solidFill>
                  <a:srgbClr val="0070C0"/>
                </a:solidFill>
              </a:rPr>
              <a:t>69 Kontrollpraxen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09"/>
    </mc:Choice>
    <mc:Fallback xmlns="">
      <p:transition spd="slow" advTm="15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Ziele der Studie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4</a:t>
            </a:r>
          </a:p>
        </p:txBody>
      </p:sp>
      <p:sp>
        <p:nvSpPr>
          <p:cNvPr id="9" name="Inhaltsplatzhalter 1"/>
          <p:cNvSpPr>
            <a:spLocks noGrp="1"/>
          </p:cNvSpPr>
          <p:nvPr>
            <p:ph idx="1"/>
          </p:nvPr>
        </p:nvSpPr>
        <p:spPr>
          <a:xfrm>
            <a:off x="346207" y="2273090"/>
            <a:ext cx="11123898" cy="20502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</a:rPr>
              <a:t>Sensibilisierung für </a:t>
            </a:r>
            <a:r>
              <a:rPr lang="de-DE" sz="2200" dirty="0">
                <a:solidFill>
                  <a:srgbClr val="0070C0"/>
                </a:solidFill>
              </a:rPr>
              <a:t>das Thema Antibiotikaresistenz </a:t>
            </a:r>
            <a:r>
              <a:rPr lang="de-DE" sz="2200" dirty="0" smtClean="0">
                <a:solidFill>
                  <a:srgbClr val="0070C0"/>
                </a:solidFill>
              </a:rPr>
              <a:t>beim </a:t>
            </a:r>
            <a:r>
              <a:rPr lang="de-DE" sz="2200" dirty="0">
                <a:solidFill>
                  <a:srgbClr val="0070C0"/>
                </a:solidFill>
              </a:rPr>
              <a:t>unkomplizierten HWI durch Einsatz einer multimodalen </a:t>
            </a:r>
            <a:r>
              <a:rPr lang="de-DE" sz="2200" dirty="0" smtClean="0">
                <a:solidFill>
                  <a:srgbClr val="0070C0"/>
                </a:solidFill>
              </a:rPr>
              <a:t>Intervention                                                  (Resistenzdaten HWI Erreger/Interventionsmaterialien/Feedback)</a:t>
            </a:r>
          </a:p>
          <a:p>
            <a:pPr marL="0" indent="0">
              <a:buNone/>
            </a:pPr>
            <a:endParaRPr lang="de-DE" sz="22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</a:rPr>
              <a:t>Leitlinienadhärenz bei </a:t>
            </a:r>
            <a:r>
              <a:rPr lang="de-DE" sz="2200" dirty="0">
                <a:solidFill>
                  <a:srgbClr val="0070C0"/>
                </a:solidFill>
              </a:rPr>
              <a:t>der Verordnung von Antibiotika </a:t>
            </a:r>
            <a:r>
              <a:rPr lang="de-DE" sz="2200" dirty="0" smtClean="0">
                <a:solidFill>
                  <a:srgbClr val="0070C0"/>
                </a:solidFill>
              </a:rPr>
              <a:t>beim </a:t>
            </a:r>
            <a:r>
              <a:rPr lang="de-DE" sz="2200" dirty="0">
                <a:solidFill>
                  <a:srgbClr val="0070C0"/>
                </a:solidFill>
              </a:rPr>
              <a:t>unkomplizierten </a:t>
            </a:r>
            <a:r>
              <a:rPr lang="de-DE" sz="2200" dirty="0" smtClean="0">
                <a:solidFill>
                  <a:srgbClr val="0070C0"/>
                </a:solidFill>
              </a:rPr>
              <a:t>HWI erhöhen (Erstwahlantibiotika)</a:t>
            </a:r>
          </a:p>
          <a:p>
            <a:pPr>
              <a:buFont typeface="Wingdings" panose="05000000000000000000" pitchFamily="2" charset="2"/>
              <a:buChar char="v"/>
            </a:pPr>
            <a:endParaRPr lang="de-DE" sz="22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</a:rPr>
              <a:t>Sparsamer Antibiotikaeinsatz generell beim HWI</a:t>
            </a:r>
          </a:p>
          <a:p>
            <a:pPr>
              <a:buFont typeface="Wingdings" panose="05000000000000000000" pitchFamily="2" charset="2"/>
              <a:buChar char="v"/>
            </a:pPr>
            <a:endParaRPr lang="de-DE" sz="1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1800" dirty="0" smtClean="0">
              <a:solidFill>
                <a:srgbClr val="0070C0"/>
              </a:solidFill>
            </a:endParaRP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3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22"/>
    </mc:Choice>
    <mc:Fallback xmlns="">
      <p:transition spd="slow" advTm="47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Literatur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5</a:t>
            </a: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9207" y="1756096"/>
            <a:ext cx="10475088" cy="3816429"/>
          </a:xfrm>
          <a:prstGeom prst="rect">
            <a:avLst/>
          </a:prstGeom>
          <a:solidFill>
            <a:srgbClr val="FFB9B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de-DE" sz="2200" dirty="0" smtClean="0">
                <a:solidFill>
                  <a:srgbClr val="0070C0"/>
                </a:solidFill>
              </a:rPr>
              <a:t>Klinisch vermehrte </a:t>
            </a:r>
            <a:r>
              <a:rPr lang="de-DE" sz="2200" dirty="0">
                <a:solidFill>
                  <a:srgbClr val="0070C0"/>
                </a:solidFill>
              </a:rPr>
              <a:t>Resistenz gegen </a:t>
            </a:r>
            <a:r>
              <a:rPr lang="de-DE" sz="2200" dirty="0" err="1">
                <a:solidFill>
                  <a:srgbClr val="0070C0"/>
                </a:solidFill>
              </a:rPr>
              <a:t>Fluorchinolone</a:t>
            </a:r>
            <a:r>
              <a:rPr lang="de-DE" sz="2200" dirty="0">
                <a:solidFill>
                  <a:srgbClr val="0070C0"/>
                </a:solidFill>
              </a:rPr>
              <a:t> </a:t>
            </a:r>
            <a:r>
              <a:rPr lang="de-DE" sz="2200" dirty="0" smtClean="0">
                <a:solidFill>
                  <a:srgbClr val="0070C0"/>
                </a:solidFill>
              </a:rPr>
              <a:t>und/oder </a:t>
            </a:r>
            <a:r>
              <a:rPr lang="de-DE" sz="2200" dirty="0" err="1" smtClean="0">
                <a:solidFill>
                  <a:srgbClr val="0070C0"/>
                </a:solidFill>
              </a:rPr>
              <a:t>Cephalosporine</a:t>
            </a:r>
            <a:r>
              <a:rPr lang="de-DE" sz="2200" dirty="0" smtClean="0">
                <a:solidFill>
                  <a:srgbClr val="0070C0"/>
                </a:solidFill>
              </a:rPr>
              <a:t>                                    (cave: </a:t>
            </a:r>
            <a:r>
              <a:rPr lang="de-DE" sz="2200" dirty="0">
                <a:solidFill>
                  <a:srgbClr val="0070C0"/>
                </a:solidFill>
              </a:rPr>
              <a:t>notwendiger Einsatz für andere Indikationen</a:t>
            </a:r>
            <a:r>
              <a:rPr lang="de-DE" sz="2200" dirty="0" smtClean="0">
                <a:solidFill>
                  <a:srgbClr val="0070C0"/>
                </a:solidFill>
              </a:rPr>
              <a:t>)</a:t>
            </a:r>
          </a:p>
          <a:p>
            <a:endParaRPr lang="de-DE" sz="2200" dirty="0" smtClean="0">
              <a:solidFill>
                <a:srgbClr val="0070C0"/>
              </a:solidFill>
            </a:endParaRPr>
          </a:p>
          <a:p>
            <a:endParaRPr lang="de-DE" sz="2200" dirty="0">
              <a:solidFill>
                <a:srgbClr val="0070C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de-DE" sz="2200" dirty="0">
                <a:solidFill>
                  <a:srgbClr val="0070C0"/>
                </a:solidFill>
              </a:rPr>
              <a:t>Vergleichbare Effizienz und akzeptables Nebenwirkungsspektrum der </a:t>
            </a:r>
            <a:r>
              <a:rPr lang="de-DE" sz="2200" dirty="0" smtClean="0">
                <a:solidFill>
                  <a:srgbClr val="0070C0"/>
                </a:solidFill>
              </a:rPr>
              <a:t>Erstwahl-Antibiotika beim unkomplizierten HWI (</a:t>
            </a:r>
            <a:r>
              <a:rPr lang="de-DE" sz="2200" dirty="0" err="1" smtClean="0">
                <a:solidFill>
                  <a:srgbClr val="0070C0"/>
                </a:solidFill>
              </a:rPr>
              <a:t>Prae</a:t>
            </a:r>
            <a:r>
              <a:rPr lang="de-DE" sz="2200" dirty="0" smtClean="0">
                <a:solidFill>
                  <a:srgbClr val="0070C0"/>
                </a:solidFill>
              </a:rPr>
              <a:t>/Postmenopause)</a:t>
            </a:r>
          </a:p>
          <a:p>
            <a:endParaRPr lang="de-DE" sz="2200" dirty="0" smtClean="0">
              <a:solidFill>
                <a:srgbClr val="0070C0"/>
              </a:solidFill>
            </a:endParaRPr>
          </a:p>
          <a:p>
            <a:endParaRPr lang="de-DE" sz="2200" dirty="0">
              <a:solidFill>
                <a:srgbClr val="0070C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de-DE" sz="2200" b="1" dirty="0">
                <a:solidFill>
                  <a:srgbClr val="0070C0"/>
                </a:solidFill>
              </a:rPr>
              <a:t>Kein Einsatz von </a:t>
            </a:r>
            <a:r>
              <a:rPr lang="de-DE" sz="2200" b="1" dirty="0" err="1" smtClean="0">
                <a:solidFill>
                  <a:srgbClr val="0070C0"/>
                </a:solidFill>
              </a:rPr>
              <a:t>Fluorchinolonen</a:t>
            </a:r>
            <a:r>
              <a:rPr lang="de-DE" sz="2200" b="1" dirty="0" smtClean="0">
                <a:solidFill>
                  <a:srgbClr val="0070C0"/>
                </a:solidFill>
              </a:rPr>
              <a:t>, </a:t>
            </a:r>
            <a:r>
              <a:rPr lang="de-DE" sz="2200" b="1" dirty="0" err="1" smtClean="0">
                <a:solidFill>
                  <a:srgbClr val="0070C0"/>
                </a:solidFill>
              </a:rPr>
              <a:t>Cephalosporinen</a:t>
            </a:r>
            <a:r>
              <a:rPr lang="de-DE" sz="2200" b="1" dirty="0" smtClean="0">
                <a:solidFill>
                  <a:srgbClr val="0070C0"/>
                </a:solidFill>
              </a:rPr>
              <a:t> und </a:t>
            </a:r>
            <a:r>
              <a:rPr lang="de-DE" sz="2200" b="1" dirty="0" err="1" smtClean="0">
                <a:solidFill>
                  <a:srgbClr val="0070C0"/>
                </a:solidFill>
              </a:rPr>
              <a:t>Cotrimoxazol</a:t>
            </a:r>
            <a:r>
              <a:rPr lang="de-DE" sz="2200" b="1" dirty="0" smtClean="0">
                <a:solidFill>
                  <a:srgbClr val="0070C0"/>
                </a:solidFill>
              </a:rPr>
              <a:t> </a:t>
            </a:r>
            <a:r>
              <a:rPr lang="de-DE" sz="2200" dirty="0" smtClean="0">
                <a:solidFill>
                  <a:srgbClr val="0070C0"/>
                </a:solidFill>
              </a:rPr>
              <a:t>bei </a:t>
            </a:r>
            <a:r>
              <a:rPr lang="de-DE" sz="2200" dirty="0" smtClean="0">
                <a:solidFill>
                  <a:srgbClr val="0070C0"/>
                </a:solidFill>
              </a:rPr>
              <a:t>unkomplizierten HWI </a:t>
            </a:r>
            <a:r>
              <a:rPr lang="de-DE" sz="2200" dirty="0">
                <a:solidFill>
                  <a:srgbClr val="0070C0"/>
                </a:solidFill>
              </a:rPr>
              <a:t>als Erstwahl-Antibiotika!</a:t>
            </a:r>
          </a:p>
          <a:p>
            <a:endParaRPr lang="de-DE" sz="2200" dirty="0" smtClean="0">
              <a:solidFill>
                <a:srgbClr val="0070C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96"/>
    </mc:Choice>
    <mc:Fallback>
      <p:transition spd="slow" advTm="5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Therapieoptionen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11563913" y="6474487"/>
            <a:ext cx="502023" cy="242888"/>
          </a:xfrm>
        </p:spPr>
        <p:txBody>
          <a:bodyPr/>
          <a:lstStyle/>
          <a:p>
            <a:pPr>
              <a:defRPr/>
            </a:pPr>
            <a:r>
              <a:rPr lang="de-DE" dirty="0"/>
              <a:t>6</a:t>
            </a: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l="52744" t="53932" r="3992" b="20175"/>
          <a:stretch/>
        </p:blipFill>
        <p:spPr>
          <a:xfrm>
            <a:off x="266699" y="1723835"/>
            <a:ext cx="11431011" cy="3848289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3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75"/>
    </mc:Choice>
    <mc:Fallback xmlns="">
      <p:transition spd="slow" advTm="76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Therapieempfehlungen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935D550-46E8-4DA1-B623-EF5B160D17C7}" type="datetime1">
              <a:rPr lang="de-DE" smtClean="0"/>
              <a:t>08.03.2021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RedAres</a:t>
            </a:r>
            <a:r>
              <a:rPr lang="de-DE" dirty="0" smtClean="0"/>
              <a:t> Initiierung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11573438" y="6489071"/>
            <a:ext cx="502023" cy="242888"/>
          </a:xfrm>
        </p:spPr>
        <p:txBody>
          <a:bodyPr/>
          <a:lstStyle/>
          <a:p>
            <a:pPr>
              <a:defRPr/>
            </a:pPr>
            <a:r>
              <a:rPr lang="de-DE" dirty="0"/>
              <a:t>7</a:t>
            </a: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9" y="312741"/>
            <a:ext cx="1748858" cy="48323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/>
          <a:srcRect l="12841" t="19214" r="11527" b="3647"/>
          <a:stretch/>
        </p:blipFill>
        <p:spPr>
          <a:xfrm>
            <a:off x="1057513" y="1031940"/>
            <a:ext cx="9607223" cy="5511735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58"/>
    </mc:Choice>
    <mc:Fallback xmlns="">
      <p:transition spd="slow" advTm="14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7.9|2.2|3.3|1|4.4|5.8|25.6|1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4.5|15.4"/>
</p:tagLst>
</file>

<file path=ppt/theme/theme1.xml><?xml version="1.0" encoding="utf-8"?>
<a:theme xmlns:a="http://schemas.openxmlformats.org/drawingml/2006/main" name="Office">
  <a:themeElements>
    <a:clrScheme name="Benutzerdefiniert 5">
      <a:dk1>
        <a:srgbClr val="000000"/>
      </a:dk1>
      <a:lt1>
        <a:srgbClr val="FFFFFF"/>
      </a:lt1>
      <a:dk2>
        <a:srgbClr val="4F88C2"/>
      </a:dk2>
      <a:lt2>
        <a:srgbClr val="EAF4EE"/>
      </a:lt2>
      <a:accent1>
        <a:srgbClr val="4F88C2"/>
      </a:accent1>
      <a:accent2>
        <a:srgbClr val="5EAE93"/>
      </a:accent2>
      <a:accent3>
        <a:srgbClr val="F08262"/>
      </a:accent3>
      <a:accent4>
        <a:srgbClr val="BB6478"/>
      </a:accent4>
      <a:accent5>
        <a:srgbClr val="4F88C2"/>
      </a:accent5>
      <a:accent6>
        <a:srgbClr val="5EAE93"/>
      </a:accent6>
      <a:hlink>
        <a:srgbClr val="E30613"/>
      </a:hlink>
      <a:folHlink>
        <a:srgbClr val="13439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solidFill>
            <a:schemeClr val="tx1"/>
          </a:solidFill>
        </a:ln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20_allgemeinmedizin" id="{27FFF4B5-504F-437B-BF82-5E256857A2C7}" vid="{2F8E4BB0-91C4-4147-8B67-443C21A6793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ppt20_allgemeinmedizin</Template>
  <TotalTime>0</TotalTime>
  <Words>805</Words>
  <Application>Microsoft Office PowerPoint</Application>
  <PresentationFormat>Breitbild</PresentationFormat>
  <Paragraphs>190</Paragraphs>
  <Slides>24</Slides>
  <Notes>0</Notes>
  <HiddenSlides>1</HiddenSlides>
  <MMClips>23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3" baseType="lpstr">
      <vt:lpstr>Arial</vt:lpstr>
      <vt:lpstr>Calibri</vt:lpstr>
      <vt:lpstr>Courier New</vt:lpstr>
      <vt:lpstr>Lucida Sans Unicode</vt:lpstr>
      <vt:lpstr>Symbol</vt:lpstr>
      <vt:lpstr>Times New Roman</vt:lpstr>
      <vt:lpstr>Wingdings</vt:lpstr>
      <vt:lpstr>Wingdings 3</vt:lpstr>
      <vt:lpstr>Office</vt:lpstr>
      <vt:lpstr>PowerPoint-Präsentation</vt:lpstr>
      <vt:lpstr>PowerPoint-Präsentation</vt:lpstr>
      <vt:lpstr>Projektdaten</vt:lpstr>
      <vt:lpstr>Förderer/beteiligte Partner</vt:lpstr>
      <vt:lpstr>PowerPoint-Präsentation</vt:lpstr>
      <vt:lpstr>Ziele der Studie</vt:lpstr>
      <vt:lpstr>Literatur</vt:lpstr>
      <vt:lpstr>Therapieoptionen</vt:lpstr>
      <vt:lpstr>Therapieempfehlungen</vt:lpstr>
      <vt:lpstr>Ein-/Ausschlusskriterien Studie</vt:lpstr>
      <vt:lpstr>Unkomplizierter/kompl. HWI</vt:lpstr>
      <vt:lpstr>Datenextraktion durch Ihre MFA</vt:lpstr>
      <vt:lpstr>Datenextraktion durch Ihre MFA</vt:lpstr>
      <vt:lpstr>Datenextraktion durch Ihre MFA</vt:lpstr>
      <vt:lpstr>Interventionsmaterialien</vt:lpstr>
      <vt:lpstr>Interventionsmaterialien</vt:lpstr>
      <vt:lpstr>Interventionsmaterialien</vt:lpstr>
      <vt:lpstr>Interventionsmaterialien</vt:lpstr>
      <vt:lpstr>Interventionsmaterialien</vt:lpstr>
      <vt:lpstr>Interventionsmaterialien</vt:lpstr>
      <vt:lpstr>Interventionsmaterialien</vt:lpstr>
      <vt:lpstr>Verordnungsfeedback und RedAres-Hompage </vt:lpstr>
      <vt:lpstr>Kontakt/Hilfe</vt:lpstr>
      <vt:lpstr>PowerPoint-Präsentation</vt:lpstr>
    </vt:vector>
  </TitlesOfParts>
  <Company>UKW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Greser, Alexandra</dc:creator>
  <cp:lastModifiedBy>Greser, Alexandra</cp:lastModifiedBy>
  <cp:revision>36</cp:revision>
  <cp:lastPrinted>2021-02-18T09:12:18Z</cp:lastPrinted>
  <dcterms:created xsi:type="dcterms:W3CDTF">2021-02-05T11:12:03Z</dcterms:created>
  <dcterms:modified xsi:type="dcterms:W3CDTF">2021-03-08T09:58:59Z</dcterms:modified>
</cp:coreProperties>
</file>